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Lst>
  <p:sldSz cy="5143500" cx="9144000"/>
  <p:notesSz cx="6858000" cy="9144000"/>
  <p:embeddedFontLst>
    <p:embeddedFont>
      <p:font typeface="Anton"/>
      <p:regular r:id="rId99"/>
    </p:embeddedFont>
    <p:embeddedFont>
      <p:font typeface="Lato"/>
      <p:regular r:id="rId100"/>
      <p:bold r:id="rId101"/>
      <p:italic r:id="rId102"/>
      <p:boldItalic r:id="rId103"/>
    </p:embeddedFont>
    <p:embeddedFont>
      <p:font typeface="Didact Gothic"/>
      <p:regular r:id="rId104"/>
    </p:embeddedFont>
    <p:embeddedFont>
      <p:font typeface="Helvetica Neue"/>
      <p:regular r:id="rId105"/>
      <p:bold r:id="rId106"/>
      <p:italic r:id="rId107"/>
      <p:boldItalic r:id="rId108"/>
    </p:embeddedFont>
    <p:embeddedFont>
      <p:font typeface="Helvetica Neue Light"/>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A93960-80AF-4EFF-AC28-11824AC9BB53}">
  <a:tblStyle styleId="{2AA93960-80AF-4EFF-AC28-11824AC9BB5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italic.fntdata"/><Relationship Id="rId106" Type="http://schemas.openxmlformats.org/officeDocument/2006/relationships/font" Target="fonts/HelveticaNeue-bold.fntdata"/><Relationship Id="rId105" Type="http://schemas.openxmlformats.org/officeDocument/2006/relationships/font" Target="fonts/HelveticaNeue-regular.fntdata"/><Relationship Id="rId104" Type="http://schemas.openxmlformats.org/officeDocument/2006/relationships/font" Target="fonts/DidactGothic-regular.fntdata"/><Relationship Id="rId109" Type="http://schemas.openxmlformats.org/officeDocument/2006/relationships/font" Target="fonts/HelveticaNeueLight-regular.fntdata"/><Relationship Id="rId108" Type="http://schemas.openxmlformats.org/officeDocument/2006/relationships/font" Target="fonts/HelveticaNeue-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Lato-boldItalic.fntdata"/><Relationship Id="rId102" Type="http://schemas.openxmlformats.org/officeDocument/2006/relationships/font" Target="fonts/Lato-italic.fntdata"/><Relationship Id="rId101" Type="http://schemas.openxmlformats.org/officeDocument/2006/relationships/font" Target="fonts/Lato-bold.fntdata"/><Relationship Id="rId100" Type="http://schemas.openxmlformats.org/officeDocument/2006/relationships/font" Target="fonts/Lato-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Anton-regular.fntdata"/><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HelveticaNeueLight-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2" Type="http://schemas.openxmlformats.org/officeDocument/2006/relationships/font" Target="fonts/HelveticaNeueLight-boldItalic.fntdata"/><Relationship Id="rId111" Type="http://schemas.openxmlformats.org/officeDocument/2006/relationships/font" Target="fonts/HelveticaNeueLight-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e9db81d4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9e9db81d44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e9db81d44_0_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9e9db81d44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e9db81d4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9e9db81d44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41c829272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1c829272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5b18118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5b18118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5b18118a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5b18118a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5b18118a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5b18118a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c476155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c476155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75eaa1f4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75eaa1f4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475eaa1f4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75eaa1f4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rgbClr val="333333"/>
                </a:solidFill>
                <a:latin typeface="Didact Gothic"/>
                <a:ea typeface="Didact Gothic"/>
                <a:cs typeface="Didact Gothic"/>
                <a:sym typeface="Didact Gothic"/>
              </a:rPr>
              <a:t>Git es uno de los sistemas de control de versiones más populares entre los desarrolladores. Y parte culpa de su popularidad la tiene GitHub, un excelente </a:t>
            </a:r>
            <a:r>
              <a:rPr b="1" lang="en-GB" sz="1200">
                <a:solidFill>
                  <a:srgbClr val="333333"/>
                </a:solidFill>
                <a:latin typeface="Didact Gothic"/>
                <a:ea typeface="Didact Gothic"/>
                <a:cs typeface="Didact Gothic"/>
                <a:sym typeface="Didact Gothic"/>
              </a:rPr>
              <a:t>servicio de alojamiento de repositorios de software con este sistema</a:t>
            </a:r>
            <a:r>
              <a:rPr lang="en-GB" sz="1200">
                <a:solidFill>
                  <a:srgbClr val="333333"/>
                </a:solidFill>
                <a:latin typeface="Didact Gothic"/>
                <a:ea typeface="Didact Gothic"/>
                <a:cs typeface="Didact Gothic"/>
                <a:sym typeface="Didact Gothic"/>
              </a:rPr>
              <a:t>, que lejos de quedarse en esta funcionalidad, ofrece hoy en día un conjunto de características muy útiles para el trabajo en equipo.</a:t>
            </a:r>
            <a:endParaRPr sz="1200">
              <a:solidFill>
                <a:srgbClr val="333333"/>
              </a:solidFill>
              <a:latin typeface="Didact Gothic"/>
              <a:ea typeface="Didact Gothic"/>
              <a:cs typeface="Didact Gothic"/>
              <a:sym typeface="Didact Gothic"/>
            </a:endParaRPr>
          </a:p>
          <a:p>
            <a:pPr indent="0" lvl="0" marL="0" rtl="0" algn="just">
              <a:lnSpc>
                <a:spcPct val="115000"/>
              </a:lnSpc>
              <a:spcBef>
                <a:spcPts val="1300"/>
              </a:spcBef>
              <a:spcAft>
                <a:spcPts val="1300"/>
              </a:spcAft>
              <a:buClr>
                <a:schemeClr val="dk1"/>
              </a:buClr>
              <a:buSzPts val="1100"/>
              <a:buFont typeface="Arial"/>
              <a:buNone/>
            </a:pPr>
            <a:r>
              <a:rPr lang="en-GB" sz="1200">
                <a:solidFill>
                  <a:srgbClr val="333333"/>
                </a:solidFill>
                <a:latin typeface="Didact Gothic"/>
                <a:ea typeface="Didact Gothic"/>
                <a:cs typeface="Didact Gothic"/>
                <a:sym typeface="Didact Gothic"/>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e9db81d44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9e9db81d44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d96b97c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ad96b97c6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475eaa1f4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75eaa1f4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74d7ac4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74d7ac4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74d7ac4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74d7ac4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74d7ac4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74d7ac4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74d7ac4a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74d7ac4a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74d7ac4a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74d7ac4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74d7ac4a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74d7ac4a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874d7ac4a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74d7ac4a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74d7ac4a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74d7ac4a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74d7ac4a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74d7ac4a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e9db81d4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9e9db81d44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74d7ac4a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74d7ac4a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874d7ac4a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74d7ac4a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74d7ac4a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74d7ac4a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74d7ac4a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74d7ac4a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74d7ac4a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74d7ac4a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74d7ac4a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74d7ac4a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74d7ac4a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74d7ac4a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74d7ac4a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74d7ac4a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d96b97c6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ad96b97c65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874d7ac4a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874d7ac4a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e9db81d4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9e9db81d44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d96b97c65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ad96b97c65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475eaa1f4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75eaa1f4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475eaa1f4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475eaa1f4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475eaa1f4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75eaa1f4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e9db81d44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9e9db81d44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e9db81d44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9e9db81d44_0_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9e9db81d44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9e9db81d44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475eaa1f4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475eaa1f4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475eaa1f4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75eaa1f4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475eaa1f40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75eaa1f40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e9db81d4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9e9db81d44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9e9db81d44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9e9db81d44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874d7ac4a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874d7ac4a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874d7ac4a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874d7ac4a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475eaa1f4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475eaa1f4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9e9db81d4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9e9db81d44_0_8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475eaa1f4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475eaa1f4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874d7ac4a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874d7ac4af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874d7ac4af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874d7ac4af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874d7ac4a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74d7ac4a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d96b97c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ad96b97c7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d96b97c6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ad96b97c65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874d7ac4a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874d7ac4a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Para </a:t>
            </a:r>
            <a:r>
              <a:rPr b="1" lang="en-GB" sz="1200">
                <a:solidFill>
                  <a:schemeClr val="dk1"/>
                </a:solidFill>
                <a:latin typeface="Didact Gothic"/>
                <a:ea typeface="Didact Gothic"/>
                <a:cs typeface="Didact Gothic"/>
                <a:sym typeface="Didact Gothic"/>
              </a:rPr>
              <a:t>agregar el o los archivos al Staging Area</a:t>
            </a:r>
            <a:r>
              <a:rPr lang="en-GB" sz="1200">
                <a:solidFill>
                  <a:schemeClr val="dk1"/>
                </a:solidFill>
                <a:latin typeface="Didact Gothic"/>
                <a:ea typeface="Didact Gothic"/>
                <a:cs typeface="Didact Gothic"/>
                <a:sym typeface="Didact Gothic"/>
              </a:rPr>
              <a:t> vamos a usar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Ahora en </a:t>
            </a:r>
            <a:r>
              <a:rPr b="1" lang="en-GB" sz="1200">
                <a:solidFill>
                  <a:srgbClr val="6AA84F"/>
                </a:solidFill>
                <a:latin typeface="Didact Gothic"/>
                <a:ea typeface="Didact Gothic"/>
                <a:cs typeface="Didact Gothic"/>
                <a:sym typeface="Didact Gothic"/>
              </a:rPr>
              <a:t>verde </a:t>
            </a:r>
            <a:r>
              <a:rPr lang="en-GB" sz="1200">
                <a:solidFill>
                  <a:schemeClr val="dk1"/>
                </a:solidFill>
                <a:latin typeface="Didact Gothic"/>
                <a:ea typeface="Didact Gothic"/>
                <a:cs typeface="Didact Gothic"/>
                <a:sym typeface="Didact Gothic"/>
              </a:rPr>
              <a:t>nos indica que tenemos</a:t>
            </a:r>
            <a:r>
              <a:rPr b="1" lang="en-GB" sz="1200">
                <a:solidFill>
                  <a:schemeClr val="dk1"/>
                </a:solidFill>
                <a:latin typeface="Didact Gothic"/>
                <a:ea typeface="Didact Gothic"/>
                <a:cs typeface="Didact Gothic"/>
                <a:sym typeface="Didact Gothic"/>
              </a:rPr>
              <a:t> un archivo listo para hacer un commit en nuestro repositorio</a:t>
            </a:r>
            <a:r>
              <a:rPr lang="en-GB"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475eaa1f4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475eaa1f4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Para </a:t>
            </a:r>
            <a:r>
              <a:rPr b="1" lang="en-GB" sz="1200">
                <a:solidFill>
                  <a:schemeClr val="dk1"/>
                </a:solidFill>
                <a:latin typeface="Didact Gothic"/>
                <a:ea typeface="Didact Gothic"/>
                <a:cs typeface="Didact Gothic"/>
                <a:sym typeface="Didact Gothic"/>
              </a:rPr>
              <a:t>agregar el o los archivos al Staging Area</a:t>
            </a:r>
            <a:r>
              <a:rPr lang="en-GB" sz="1200">
                <a:solidFill>
                  <a:schemeClr val="dk1"/>
                </a:solidFill>
                <a:latin typeface="Didact Gothic"/>
                <a:ea typeface="Didact Gothic"/>
                <a:cs typeface="Didact Gothic"/>
                <a:sym typeface="Didact Gothic"/>
              </a:rPr>
              <a:t> vamos a usar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lo cual podemos verificar si funciono nuevamente con el git status</a:t>
            </a:r>
            <a:endParaRPr sz="1200">
              <a:solidFill>
                <a:srgbClr val="1C3643"/>
              </a:solidFill>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Ahora en </a:t>
            </a:r>
            <a:r>
              <a:rPr b="1" lang="en-GB" sz="1200">
                <a:solidFill>
                  <a:srgbClr val="6AA84F"/>
                </a:solidFill>
                <a:latin typeface="Didact Gothic"/>
                <a:ea typeface="Didact Gothic"/>
                <a:cs typeface="Didact Gothic"/>
                <a:sym typeface="Didact Gothic"/>
              </a:rPr>
              <a:t>verde </a:t>
            </a:r>
            <a:r>
              <a:rPr lang="en-GB" sz="1200">
                <a:solidFill>
                  <a:schemeClr val="dk1"/>
                </a:solidFill>
                <a:latin typeface="Didact Gothic"/>
                <a:ea typeface="Didact Gothic"/>
                <a:cs typeface="Didact Gothic"/>
                <a:sym typeface="Didact Gothic"/>
              </a:rPr>
              <a:t>nos indica que tenemos</a:t>
            </a:r>
            <a:r>
              <a:rPr b="1" lang="en-GB" sz="1200">
                <a:solidFill>
                  <a:schemeClr val="dk1"/>
                </a:solidFill>
                <a:latin typeface="Didact Gothic"/>
                <a:ea typeface="Didact Gothic"/>
                <a:cs typeface="Didact Gothic"/>
                <a:sym typeface="Didact Gothic"/>
              </a:rPr>
              <a:t> un archivo listo para hacer un commit en nuestro repositorio</a:t>
            </a:r>
            <a:r>
              <a:rPr lang="en-GB" sz="1200">
                <a:solidFill>
                  <a:schemeClr val="dk1"/>
                </a:solidFill>
                <a:latin typeface="Didact Gothic"/>
                <a:ea typeface="Didact Gothic"/>
                <a:cs typeface="Didact Gothic"/>
                <a:sym typeface="Didact Gothic"/>
              </a:rPr>
              <a:t>, hasta que no hagamos un commit nuestro archivo permanecerá en “el limbo” en el estado Ready justo antes de enviar nuestro archivo a nuestros repositorio.</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874d7ac4a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874d7ac4a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d96b97c7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ad96b97c7b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475eaa1f4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475eaa1f4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Agregamos nuestros index.html</a:t>
            </a:r>
            <a:br>
              <a:rPr lang="en-GB" sz="1200">
                <a:solidFill>
                  <a:schemeClr val="dk1"/>
                </a:solidFill>
                <a:latin typeface="Didact Gothic"/>
                <a:ea typeface="Didact Gothic"/>
                <a:cs typeface="Didact Gothic"/>
                <a:sym typeface="Didact Gothic"/>
              </a:rPr>
            </a:br>
            <a:r>
              <a:rPr b="1" lang="en-GB" sz="1200">
                <a:solidFill>
                  <a:schemeClr val="dk1"/>
                </a:solidFill>
                <a:latin typeface="Didact Gothic"/>
                <a:ea typeface="Didact Gothic"/>
                <a:cs typeface="Didact Gothic"/>
                <a:sym typeface="Didact Gothic"/>
              </a:rPr>
              <a:t>Entonces cumplimos las 3 etapas de Git</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Creamos nuestro</a:t>
            </a:r>
            <a:r>
              <a:rPr i="1" lang="en-GB" sz="1200">
                <a:solidFill>
                  <a:schemeClr val="dk1"/>
                </a:solidFill>
                <a:latin typeface="Didact Gothic"/>
                <a:ea typeface="Didact Gothic"/>
                <a:cs typeface="Didact Gothic"/>
                <a:sym typeface="Didact Gothic"/>
              </a:rPr>
              <a:t> index.html</a:t>
            </a:r>
            <a:r>
              <a:rPr lang="en-GB" sz="1200">
                <a:solidFill>
                  <a:schemeClr val="dk1"/>
                </a:solidFill>
                <a:latin typeface="Didact Gothic"/>
                <a:ea typeface="Didact Gothic"/>
                <a:cs typeface="Didact Gothic"/>
                <a:sym typeface="Didact Gothic"/>
              </a:rPr>
              <a:t> dentro de </a:t>
            </a:r>
            <a:r>
              <a:rPr b="1" lang="en-GB" sz="1200">
                <a:solidFill>
                  <a:schemeClr val="dk1"/>
                </a:solidFill>
                <a:latin typeface="Didact Gothic"/>
                <a:ea typeface="Didact Gothic"/>
                <a:cs typeface="Didact Gothic"/>
                <a:sym typeface="Didact Gothic"/>
              </a:rPr>
              <a:t>Working Directory</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Con el comando </a:t>
            </a:r>
            <a:r>
              <a:rPr i="1" lang="en-GB" sz="1200">
                <a:solidFill>
                  <a:schemeClr val="dk1"/>
                </a:solidFill>
                <a:latin typeface="Didact Gothic"/>
                <a:ea typeface="Didact Gothic"/>
                <a:cs typeface="Didact Gothic"/>
                <a:sym typeface="Didact Gothic"/>
              </a:rPr>
              <a:t>add </a:t>
            </a:r>
            <a:r>
              <a:rPr lang="en-GB" sz="1200">
                <a:solidFill>
                  <a:schemeClr val="dk1"/>
                </a:solidFill>
                <a:latin typeface="Didact Gothic"/>
                <a:ea typeface="Didact Gothic"/>
                <a:cs typeface="Didact Gothic"/>
                <a:sym typeface="Didact Gothic"/>
              </a:rPr>
              <a:t>agregamos al</a:t>
            </a:r>
            <a:r>
              <a:rPr b="1" lang="en-GB" sz="1200">
                <a:solidFill>
                  <a:schemeClr val="dk1"/>
                </a:solidFill>
                <a:latin typeface="Didact Gothic"/>
                <a:ea typeface="Didact Gothic"/>
                <a:cs typeface="Didact Gothic"/>
                <a:sym typeface="Didact Gothic"/>
              </a:rPr>
              <a:t> Staging Area</a:t>
            </a:r>
            <a:endParaRPr b="1" sz="1200">
              <a:solidFill>
                <a:schemeClr val="dk1"/>
              </a:solidFill>
              <a:latin typeface="Didact Gothic"/>
              <a:ea typeface="Didact Gothic"/>
              <a:cs typeface="Didact Gothic"/>
              <a:sym typeface="Didact Gothic"/>
            </a:endParaRPr>
          </a:p>
          <a:p>
            <a:pPr indent="-304800" lvl="0" marL="457200" rtl="0" algn="l">
              <a:lnSpc>
                <a:spcPct val="115000"/>
              </a:lnSpc>
              <a:spcBef>
                <a:spcPts val="0"/>
              </a:spcBef>
              <a:spcAft>
                <a:spcPts val="0"/>
              </a:spcAft>
              <a:buClr>
                <a:schemeClr val="dk1"/>
              </a:buClr>
              <a:buSzPts val="1200"/>
              <a:buFont typeface="Lato"/>
              <a:buAutoNum type="arabicPeriod"/>
            </a:pPr>
            <a:r>
              <a:rPr lang="en-GB" sz="1200">
                <a:solidFill>
                  <a:schemeClr val="dk1"/>
                </a:solidFill>
                <a:latin typeface="Didact Gothic"/>
                <a:ea typeface="Didact Gothic"/>
                <a:cs typeface="Didact Gothic"/>
                <a:sym typeface="Didact Gothic"/>
              </a:rPr>
              <a:t>Y como ultimo enviamos a nuestro repositorio </a:t>
            </a:r>
            <a:r>
              <a:rPr b="1" lang="en-GB" sz="1200">
                <a:solidFill>
                  <a:schemeClr val="dk1"/>
                </a:solidFill>
                <a:latin typeface="Didact Gothic"/>
                <a:ea typeface="Didact Gothic"/>
                <a:cs typeface="Didact Gothic"/>
                <a:sym typeface="Didact Gothic"/>
              </a:rPr>
              <a:t>Git Directory </a:t>
            </a:r>
            <a:r>
              <a:rPr lang="en-GB" sz="1200">
                <a:solidFill>
                  <a:schemeClr val="dk1"/>
                </a:solidFill>
                <a:latin typeface="Didact Gothic"/>
                <a:ea typeface="Didact Gothic"/>
                <a:cs typeface="Didact Gothic"/>
                <a:sym typeface="Didact Gothic"/>
              </a:rPr>
              <a:t>el archivo </a:t>
            </a:r>
            <a:r>
              <a:rPr i="1" lang="en-GB" sz="1200">
                <a:solidFill>
                  <a:schemeClr val="dk1"/>
                </a:solidFill>
                <a:latin typeface="Didact Gothic"/>
                <a:ea typeface="Didact Gothic"/>
                <a:cs typeface="Didact Gothic"/>
                <a:sym typeface="Didact Gothic"/>
              </a:rPr>
              <a:t>index.html </a:t>
            </a:r>
            <a:r>
              <a:rPr lang="en-GB" sz="1200">
                <a:solidFill>
                  <a:schemeClr val="dk1"/>
                </a:solidFill>
                <a:latin typeface="Didact Gothic"/>
                <a:ea typeface="Didact Gothic"/>
                <a:cs typeface="Didact Gothic"/>
                <a:sym typeface="Didact Gothic"/>
              </a:rPr>
              <a:t>con el comando </a:t>
            </a:r>
            <a:r>
              <a:rPr i="1" lang="en-GB" sz="1200">
                <a:solidFill>
                  <a:schemeClr val="dk1"/>
                </a:solidFill>
                <a:latin typeface="Didact Gothic"/>
                <a:ea typeface="Didact Gothic"/>
                <a:cs typeface="Didact Gothic"/>
                <a:sym typeface="Didact Gothic"/>
              </a:rPr>
              <a:t>commit -m</a:t>
            </a:r>
            <a:r>
              <a:rPr lang="en-GB" sz="1200">
                <a:solidFill>
                  <a:schemeClr val="dk1"/>
                </a:solidFill>
                <a:latin typeface="Didact Gothic"/>
                <a:ea typeface="Didact Gothic"/>
                <a:cs typeface="Didact Gothic"/>
                <a:sym typeface="Didact Gothic"/>
              </a:rPr>
              <a:t> (mensaje)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874d7ac4af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874d7ac4af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874d7ac4af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874d7ac4af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d96b97c7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gad96b97c7b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475eaa1f40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475eaa1f40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a:solidFill>
                  <a:schemeClr val="dk1"/>
                </a:solidFill>
                <a:latin typeface="Didact Gothic"/>
                <a:ea typeface="Didact Gothic"/>
                <a:cs typeface="Didact Gothic"/>
                <a:sym typeface="Didact Gothic"/>
              </a:rPr>
              <a:t>Por medio de este comando </a:t>
            </a:r>
            <a:r>
              <a:rPr b="1" lang="en-GB">
                <a:solidFill>
                  <a:schemeClr val="dk1"/>
                </a:solidFill>
                <a:latin typeface="Didact Gothic"/>
                <a:ea typeface="Didact Gothic"/>
                <a:cs typeface="Didact Gothic"/>
                <a:sym typeface="Didact Gothic"/>
              </a:rPr>
              <a:t>veremos la historia de nuestro proyecto</a:t>
            </a:r>
            <a:r>
              <a:rPr lang="en-GB">
                <a:solidFill>
                  <a:schemeClr val="dk1"/>
                </a:solidFill>
                <a:latin typeface="Didact Gothic"/>
                <a:ea typeface="Didact Gothic"/>
                <a:cs typeface="Didact Gothic"/>
                <a:sym typeface="Didact Gothic"/>
              </a:rPr>
              <a:t>. </a:t>
            </a:r>
            <a:br>
              <a:rPr lang="en-GB">
                <a:solidFill>
                  <a:schemeClr val="dk1"/>
                </a:solidFill>
                <a:latin typeface="Didact Gothic"/>
                <a:ea typeface="Didact Gothic"/>
                <a:cs typeface="Didact Gothic"/>
                <a:sym typeface="Didact Gothic"/>
              </a:rPr>
            </a:br>
            <a:r>
              <a:rPr lang="en-GB">
                <a:solidFill>
                  <a:schemeClr val="dk1"/>
                </a:solidFill>
                <a:latin typeface="Didact Gothic"/>
                <a:ea typeface="Didact Gothic"/>
                <a:cs typeface="Didact Gothic"/>
                <a:sym typeface="Didact Gothic"/>
              </a:rPr>
              <a:t>Utilizando</a:t>
            </a:r>
            <a:r>
              <a:rPr i="1" lang="en-GB">
                <a:solidFill>
                  <a:schemeClr val="dk1"/>
                </a:solidFill>
                <a:latin typeface="Didact Gothic"/>
                <a:ea typeface="Didact Gothic"/>
                <a:cs typeface="Didact Gothic"/>
                <a:sym typeface="Didact Gothic"/>
              </a:rPr>
              <a:t> git log</a:t>
            </a:r>
            <a:r>
              <a:rPr lang="en-GB">
                <a:solidFill>
                  <a:schemeClr val="dk1"/>
                </a:solidFill>
                <a:latin typeface="Didact Gothic"/>
                <a:ea typeface="Didact Gothic"/>
                <a:cs typeface="Didact Gothic"/>
                <a:sym typeface="Didact Gothic"/>
              </a:rPr>
              <a:t> podrás ver los codigos hexadecimales que crea Sha-1, el autor y la fecha en la que se envió ese commit.</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ad96b97c7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ad96b97c7b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e9db81d4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9e9db81d44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9e9db81d44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9e9db81d44_0_9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874d7ac4af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874d7ac4af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Didact Gothic"/>
                <a:ea typeface="Didact Gothic"/>
                <a:cs typeface="Didact Gothic"/>
                <a:sym typeface="Didact Gothic"/>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n-GB" sz="1200">
                <a:solidFill>
                  <a:schemeClr val="dk1"/>
                </a:solidFill>
                <a:latin typeface="Didact Gothic"/>
                <a:ea typeface="Didact Gothic"/>
                <a:cs typeface="Didact Gothic"/>
                <a:sym typeface="Didact Gothic"/>
              </a:rPr>
            </a:br>
            <a:r>
              <a:rPr lang="en-GB" sz="1200">
                <a:solidFill>
                  <a:schemeClr val="dk1"/>
                </a:solidFill>
                <a:latin typeface="Didact Gothic"/>
                <a:ea typeface="Didact Gothic"/>
                <a:cs typeface="Didact Gothic"/>
                <a:sym typeface="Didact Gothic"/>
              </a:rPr>
              <a:t>Hemos estado sobre "Master" (la rama principal de nuestro proyecto), podríamos crear ramas para que otros desarrolladores del equipo trabajen sobre el proyecto en nuevas funcionalidades.</a:t>
            </a:r>
            <a:br>
              <a:rPr lang="en-GB" sz="1200">
                <a:solidFill>
                  <a:schemeClr val="dk1"/>
                </a:solidFill>
                <a:latin typeface="Didact Gothic"/>
                <a:ea typeface="Didact Gothic"/>
                <a:cs typeface="Didact Gothic"/>
                <a:sym typeface="Didact Gothic"/>
              </a:rPr>
            </a:br>
            <a:r>
              <a:rPr lang="en-GB" sz="1200">
                <a:solidFill>
                  <a:schemeClr val="dk1"/>
                </a:solidFill>
                <a:latin typeface="Didact Gothic"/>
                <a:ea typeface="Didact Gothic"/>
                <a:cs typeface="Didact Gothic"/>
                <a:sym typeface="Didact Gothic"/>
              </a:rPr>
              <a:t>Llegará un momento en el que, quizás, aquellos cambios experimentales los quieras subir a producción. Entonces harás un proceso de fusionado entre la rama experimental (branch) y la rama original, operación que se conoce como merge en Git</a:t>
            </a:r>
            <a:r>
              <a:rPr lang="en-GB">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475eaa1f4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475eaa1f4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n-GB" sz="1200">
                <a:solidFill>
                  <a:schemeClr val="dk1"/>
                </a:solidFill>
                <a:latin typeface="Helvetica Neue Light"/>
                <a:ea typeface="Helvetica Neue Light"/>
                <a:cs typeface="Helvetica Neue Light"/>
                <a:sym typeface="Helvetica Neue Light"/>
              </a:rPr>
            </a:br>
            <a:r>
              <a:rPr lang="en-GB"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n-GB" sz="1200">
                <a:solidFill>
                  <a:schemeClr val="dk1"/>
                </a:solidFill>
                <a:latin typeface="Helvetica Neue Light"/>
                <a:ea typeface="Helvetica Neue Light"/>
                <a:cs typeface="Helvetica Neue Light"/>
                <a:sym typeface="Helvetica Neue Light"/>
              </a:rPr>
            </a:br>
            <a:r>
              <a:rPr lang="en-GB"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n-GB">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47651386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47651386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47651386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7651386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476513863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476513863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9e9db81d44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9e9db81d44_0_10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874d7ac4af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874d7ac4af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784f399f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784f399f2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784f399f2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784f399f27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gráfico de etapas/pasos.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d96b97c7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ad96b97c7b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476513863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476513863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d96b97c7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ad96b97c7b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476513863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476513863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n-GB"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874d7ac4af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874d7ac4af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Como podemos ver estamos ahora sobre el commit seleccionado (el HEAD está ahora) y podríamos sacar una nueva rama desde ahi, lo que hicimos fue</a:t>
            </a:r>
            <a:r>
              <a:rPr b="1" lang="en-GB" sz="1200">
                <a:solidFill>
                  <a:schemeClr val="dk1"/>
                </a:solidFill>
                <a:latin typeface="Didact Gothic"/>
                <a:ea typeface="Didact Gothic"/>
                <a:cs typeface="Didact Gothic"/>
                <a:sym typeface="Didact Gothic"/>
              </a:rPr>
              <a:t> movernos en el tiempo para posicionarnos sobre ese commit pasado.</a:t>
            </a:r>
            <a:endParaRPr b="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ad96b97c7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ad96b97c7b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874d7ac4af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874d7ac4af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476513863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476513863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a:solidFill>
                  <a:schemeClr val="dk1"/>
                </a:solidFill>
                <a:latin typeface="Didact Gothic"/>
                <a:ea typeface="Didact Gothic"/>
                <a:cs typeface="Didact Gothic"/>
                <a:sym typeface="Didact Gothic"/>
              </a:rPr>
              <a:t>Una vez trabajado en diferentes ramas deberíamos de mezclar las ramas. Lo primero que debemos hacer para mezclar ramas es pararse sobre la rama master y desde alli usar el comando </a:t>
            </a:r>
            <a:r>
              <a:rPr i="1" lang="en-GB">
                <a:solidFill>
                  <a:schemeClr val="dk1"/>
                </a:solidFill>
                <a:latin typeface="Didact Gothic"/>
                <a:ea typeface="Didact Gothic"/>
                <a:cs typeface="Didact Gothic"/>
                <a:sym typeface="Didact Gothic"/>
              </a:rPr>
              <a:t>git merge [rama a fundir con el master]</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874d7ac4af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874d7ac4af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9e9db81d44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9e9db81d44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9e9db81d44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9e9db81d44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Existen muchos sistemas de control de Versiones. Git es uno de ellos y el más aceptado por la comunidad de desarrolladores.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Gracias al sistema de control de Versiones, nuestro sistema se encuentra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Con Git podemos ir a cualquier estado de nuestro proyecto en cualquier momento.</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330cd49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a330cd49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9e9db81d44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9e9db81d44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9e9db81d44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9e9db81d44_0_1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9e9db81d44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9e9db81d44_0_1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docs.google.com/document/d/13a3edPNo7BLatfUKINP1tS6uNdZv-w0SSJ8PW6GBXSo/edit?usp=sharing" TargetMode="External"/><Relationship Id="rId4" Type="http://schemas.openxmlformats.org/officeDocument/2006/relationships/image" Target="../media/image8.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hyperlink" Target="https://git-scm.com/book/es/v1/" TargetMode="External"/><Relationship Id="rId5"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plataforma.coderhouse.com/video-tutoriales" TargetMode="External"/><Relationship Id="rId5"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hyperlink" Target="https://git-scm.com/" TargetMode="External"/><Relationship Id="rId5"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hyperlink" Target="https://git-scm.com/" TargetMode="External"/><Relationship Id="rId5"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39.png"/><Relationship Id="rId5" Type="http://schemas.openxmlformats.org/officeDocument/2006/relationships/image" Target="../media/image7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1.pn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3.pn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8.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8.png"/><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1.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8.png"/><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1.png"/><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8.png"/><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1.png"/><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8.png"/><Relationship Id="rId4" Type="http://schemas.openxmlformats.org/officeDocument/2006/relationships/hyperlink" Target="https://git-scm.com/book/es/v1/Fundamentos-de-Git-Viendo-el-hist%C3%B3rico-de-confirmacione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1.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9.png"/><Relationship Id="rId4" Type="http://schemas.openxmlformats.org/officeDocument/2006/relationships/image" Target="../media/image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1.png"/><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11.png"/><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11.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8.png"/><Relationship Id="rId4" Type="http://schemas.openxmlformats.org/officeDocument/2006/relationships/image" Target="../media/image45.png"/><Relationship Id="rId5"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8.png"/><Relationship Id="rId4" Type="http://schemas.openxmlformats.org/officeDocument/2006/relationships/image" Target="../media/image55.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8.png"/><Relationship Id="rId4" Type="http://schemas.openxmlformats.org/officeDocument/2006/relationships/image" Target="../media/image5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11.png"/><Relationship Id="rId4" Type="http://schemas.openxmlformats.org/officeDocument/2006/relationships/image" Target="../media/image48.png"/></Relationships>
</file>

<file path=ppt/slides/_rels/slide91.xml.rels><?xml version="1.0" encoding="UTF-8" standalone="yes"?><Relationships xmlns="http://schemas.openxmlformats.org/package/2006/relationships"><Relationship Id="rId40" Type="http://schemas.openxmlformats.org/officeDocument/2006/relationships/image" Target="../media/image123.png"/><Relationship Id="rId42" Type="http://schemas.openxmlformats.org/officeDocument/2006/relationships/image" Target="../media/image134.png"/><Relationship Id="rId41" Type="http://schemas.openxmlformats.org/officeDocument/2006/relationships/image" Target="../media/image125.jpg"/><Relationship Id="rId44" Type="http://schemas.openxmlformats.org/officeDocument/2006/relationships/image" Target="../media/image131.jpg"/><Relationship Id="rId43" Type="http://schemas.openxmlformats.org/officeDocument/2006/relationships/image" Target="../media/image124.png"/><Relationship Id="rId46" Type="http://schemas.openxmlformats.org/officeDocument/2006/relationships/image" Target="../media/image135.gif"/><Relationship Id="rId45" Type="http://schemas.openxmlformats.org/officeDocument/2006/relationships/image" Target="../media/image128.png"/><Relationship Id="rId107" Type="http://schemas.openxmlformats.org/officeDocument/2006/relationships/hyperlink" Target="https://app.slack.com/team/UNTLVQVF0" TargetMode="External"/><Relationship Id="rId106" Type="http://schemas.openxmlformats.org/officeDocument/2006/relationships/hyperlink" Target="https://coderhouse.slack.com/archives/G01QAHHRB35/p1619275307098800" TargetMode="External"/><Relationship Id="rId105" Type="http://schemas.openxmlformats.org/officeDocument/2006/relationships/hyperlink" Target="https://coderhouse.slack.com/archives/G01QAHHRB35/p1619275307098800" TargetMode="External"/><Relationship Id="rId104" Type="http://schemas.openxmlformats.org/officeDocument/2006/relationships/hyperlink" Target="https://brandcolors.net/" TargetMode="External"/><Relationship Id="rId109" Type="http://schemas.openxmlformats.org/officeDocument/2006/relationships/hyperlink" Target="https://coderhouse.slack.com/archives/G01QAHHRB35/p1618952579082100" TargetMode="External"/><Relationship Id="rId108" Type="http://schemas.openxmlformats.org/officeDocument/2006/relationships/hyperlink" Target="https://plataforma.coderhouse.com/cursos/15915/desarrollo-web-online?open-video=607dc727c8bace0096b55ee9" TargetMode="External"/><Relationship Id="rId48" Type="http://schemas.openxmlformats.org/officeDocument/2006/relationships/image" Target="../media/image130.jpg"/><Relationship Id="rId47" Type="http://schemas.openxmlformats.org/officeDocument/2006/relationships/image" Target="../media/image132.gif"/><Relationship Id="rId49" Type="http://schemas.openxmlformats.org/officeDocument/2006/relationships/hyperlink" Target="https://app.slack.com/team/U014R058TBQ" TargetMode="External"/><Relationship Id="rId103" Type="http://schemas.openxmlformats.org/officeDocument/2006/relationships/hyperlink" Target="https://colorsupplyyy.com/app" TargetMode="External"/><Relationship Id="rId102" Type="http://schemas.openxmlformats.org/officeDocument/2006/relationships/hyperlink" Target="https://www.colorhexa.com/" TargetMode="External"/><Relationship Id="rId101" Type="http://schemas.openxmlformats.org/officeDocument/2006/relationships/hyperlink" Target="https://coolors.co/" TargetMode="External"/><Relationship Id="rId100" Type="http://schemas.openxmlformats.org/officeDocument/2006/relationships/hyperlink" Target="https://color.adobe.com/es/create/color-wheel" TargetMode="External"/><Relationship Id="rId31" Type="http://schemas.openxmlformats.org/officeDocument/2006/relationships/image" Target="../media/image84.png"/><Relationship Id="rId30" Type="http://schemas.openxmlformats.org/officeDocument/2006/relationships/image" Target="../media/image99.png"/><Relationship Id="rId33" Type="http://schemas.openxmlformats.org/officeDocument/2006/relationships/image" Target="../media/image103.png"/><Relationship Id="rId32" Type="http://schemas.openxmlformats.org/officeDocument/2006/relationships/image" Target="../media/image110.gif"/><Relationship Id="rId35" Type="http://schemas.openxmlformats.org/officeDocument/2006/relationships/image" Target="../media/image113.png"/><Relationship Id="rId34" Type="http://schemas.openxmlformats.org/officeDocument/2006/relationships/image" Target="../media/image101.gif"/><Relationship Id="rId37" Type="http://schemas.openxmlformats.org/officeDocument/2006/relationships/image" Target="../media/image118.png"/><Relationship Id="rId36" Type="http://schemas.openxmlformats.org/officeDocument/2006/relationships/image" Target="../media/image114.png"/><Relationship Id="rId39" Type="http://schemas.openxmlformats.org/officeDocument/2006/relationships/image" Target="../media/image129.png"/><Relationship Id="rId38" Type="http://schemas.openxmlformats.org/officeDocument/2006/relationships/image" Target="../media/image126.jpg"/><Relationship Id="rId20" Type="http://schemas.openxmlformats.org/officeDocument/2006/relationships/image" Target="../media/image80.png"/><Relationship Id="rId22" Type="http://schemas.openxmlformats.org/officeDocument/2006/relationships/image" Target="../media/image87.png"/><Relationship Id="rId21" Type="http://schemas.openxmlformats.org/officeDocument/2006/relationships/image" Target="../media/image67.png"/><Relationship Id="rId24" Type="http://schemas.openxmlformats.org/officeDocument/2006/relationships/image" Target="../media/image105.png"/><Relationship Id="rId23" Type="http://schemas.openxmlformats.org/officeDocument/2006/relationships/image" Target="../media/image111.png"/><Relationship Id="rId129" Type="http://schemas.openxmlformats.org/officeDocument/2006/relationships/hyperlink" Target="https://coderhouse.slack.com/archives/G01QAHHRB35/p1618682124063200" TargetMode="External"/><Relationship Id="rId128" Type="http://schemas.openxmlformats.org/officeDocument/2006/relationships/hyperlink" Target="https://coderhouse.slack.com/archives/G01QAHHRB35/p1618682124063200" TargetMode="External"/><Relationship Id="rId127" Type="http://schemas.openxmlformats.org/officeDocument/2006/relationships/hyperlink" Target="https://developer.mozilla.org/es/docs/Web/CSS/Media_Queries/Using_media_queries" TargetMode="External"/><Relationship Id="rId126" Type="http://schemas.openxmlformats.org/officeDocument/2006/relationships/hyperlink" Target="https://developer.mozilla.org/es/" TargetMode="External"/><Relationship Id="rId26" Type="http://schemas.openxmlformats.org/officeDocument/2006/relationships/image" Target="../media/image86.jpg"/><Relationship Id="rId121" Type="http://schemas.openxmlformats.org/officeDocument/2006/relationships/hyperlink" Target="https://cssgridgarden.com/#es" TargetMode="External"/><Relationship Id="rId25" Type="http://schemas.openxmlformats.org/officeDocument/2006/relationships/image" Target="../media/image122.png"/><Relationship Id="rId120" Type="http://schemas.openxmlformats.org/officeDocument/2006/relationships/hyperlink" Target="https://flexbox.help/" TargetMode="External"/><Relationship Id="rId28" Type="http://schemas.openxmlformats.org/officeDocument/2006/relationships/image" Target="../media/image85.gif"/><Relationship Id="rId27" Type="http://schemas.openxmlformats.org/officeDocument/2006/relationships/image" Target="../media/image106.png"/><Relationship Id="rId125" Type="http://schemas.openxmlformats.org/officeDocument/2006/relationships/hyperlink" Target="https://developer.mozilla.org/es/docs/Learn/CSS/CSS_layout/Grids" TargetMode="External"/><Relationship Id="rId29" Type="http://schemas.openxmlformats.org/officeDocument/2006/relationships/image" Target="../media/image89.jpg"/><Relationship Id="rId124" Type="http://schemas.openxmlformats.org/officeDocument/2006/relationships/hyperlink" Target="https://dev.to/kefimochi/understanding-flexbox-with-cats-part-1-basics-1532" TargetMode="External"/><Relationship Id="rId123" Type="http://schemas.openxmlformats.org/officeDocument/2006/relationships/hyperlink" Target="https://css-tricks.com/snippets/css/a-guide-to-flexbox/" TargetMode="External"/><Relationship Id="rId122" Type="http://schemas.openxmlformats.org/officeDocument/2006/relationships/hyperlink" Target="https://blog.logrocket.com/flexbox-vs-css-grid/" TargetMode="External"/><Relationship Id="rId95" Type="http://schemas.openxmlformats.org/officeDocument/2006/relationships/hyperlink" Target="https://www.notion.so/Gradients-a73d755ed3574ceb8b13f28b75e57d2a" TargetMode="External"/><Relationship Id="rId94" Type="http://schemas.openxmlformats.org/officeDocument/2006/relationships/hyperlink" Target="https://app.slack.com/team/U016P0HHQTC" TargetMode="External"/><Relationship Id="rId97" Type="http://schemas.openxmlformats.org/officeDocument/2006/relationships/hyperlink" Target="https://coderhouse.slack.com/archives/G01QAHHRB35/p1619275571099500" TargetMode="External"/><Relationship Id="rId96" Type="http://schemas.openxmlformats.org/officeDocument/2006/relationships/hyperlink" Target="https://www.notion.so/Colores-035ce37d5089421bbb22d72ffe141e54" TargetMode="External"/><Relationship Id="rId11" Type="http://schemas.openxmlformats.org/officeDocument/2006/relationships/image" Target="../media/image59.gif"/><Relationship Id="rId99" Type="http://schemas.openxmlformats.org/officeDocument/2006/relationships/hyperlink" Target="https://app.slack.com/team/U016P0HHQTC" TargetMode="External"/><Relationship Id="rId10" Type="http://schemas.openxmlformats.org/officeDocument/2006/relationships/image" Target="../media/image54.png"/><Relationship Id="rId98" Type="http://schemas.openxmlformats.org/officeDocument/2006/relationships/hyperlink" Target="https://coderhouse.slack.com/archives/G01QAHHRB35/p1619275571099500" TargetMode="External"/><Relationship Id="rId13" Type="http://schemas.openxmlformats.org/officeDocument/2006/relationships/image" Target="../media/image56.png"/><Relationship Id="rId12" Type="http://schemas.openxmlformats.org/officeDocument/2006/relationships/image" Target="../media/image68.png"/><Relationship Id="rId91" Type="http://schemas.openxmlformats.org/officeDocument/2006/relationships/hyperlink" Target="https://www.youtube.com/watch?v=P18c3vby1Y0&amp;t=12s" TargetMode="External"/><Relationship Id="rId90" Type="http://schemas.openxmlformats.org/officeDocument/2006/relationships/hyperlink" Target="https://app.slack.com/team/U016HC23WKX" TargetMode="External"/><Relationship Id="rId93" Type="http://schemas.openxmlformats.org/officeDocument/2006/relationships/hyperlink" Target="https://coderhouse.slack.com/archives/G01QAHHRB35/p1619284284106100" TargetMode="External"/><Relationship Id="rId92" Type="http://schemas.openxmlformats.org/officeDocument/2006/relationships/hyperlink" Target="https://coderhouse.slack.com/archives/G01QAHHRB35/p1619284284106100" TargetMode="External"/><Relationship Id="rId118" Type="http://schemas.openxmlformats.org/officeDocument/2006/relationships/hyperlink" Target="https://app.slack.com/team/U014R058TBQ" TargetMode="External"/><Relationship Id="rId117" Type="http://schemas.openxmlformats.org/officeDocument/2006/relationships/hyperlink" Target="https://coderhouse.slack.com/archives/G01QAHHRB35/p1618858976077300" TargetMode="External"/><Relationship Id="rId116" Type="http://schemas.openxmlformats.org/officeDocument/2006/relationships/hyperlink" Target="https://coderhouse.slack.com/archives/G01QAHHRB35/p1618858976077300" TargetMode="External"/><Relationship Id="rId115" Type="http://schemas.openxmlformats.org/officeDocument/2006/relationships/hyperlink" Target="https://app.slack.com/team/U0180H5LBV1" TargetMode="External"/><Relationship Id="rId119" Type="http://schemas.openxmlformats.org/officeDocument/2006/relationships/hyperlink" Target="https://flexboxfroggy.com/#es" TargetMode="External"/><Relationship Id="rId15" Type="http://schemas.openxmlformats.org/officeDocument/2006/relationships/image" Target="../media/image74.jpg"/><Relationship Id="rId110" Type="http://schemas.openxmlformats.org/officeDocument/2006/relationships/hyperlink" Target="https://coderhouse.slack.com/archives/G01QAHHRB35/p1618952579082100" TargetMode="External"/><Relationship Id="rId14" Type="http://schemas.openxmlformats.org/officeDocument/2006/relationships/image" Target="../media/image76.jpg"/><Relationship Id="rId17" Type="http://schemas.openxmlformats.org/officeDocument/2006/relationships/image" Target="../media/image88.png"/><Relationship Id="rId16" Type="http://schemas.openxmlformats.org/officeDocument/2006/relationships/image" Target="../media/image70.gif"/><Relationship Id="rId19" Type="http://schemas.openxmlformats.org/officeDocument/2006/relationships/image" Target="../media/image78.gif"/><Relationship Id="rId114" Type="http://schemas.openxmlformats.org/officeDocument/2006/relationships/hyperlink" Target="https://coderhouse.slack.com/archives/G01QAHHRB35/p1618873871078500" TargetMode="External"/><Relationship Id="rId18" Type="http://schemas.openxmlformats.org/officeDocument/2006/relationships/image" Target="../media/image81.png"/><Relationship Id="rId113" Type="http://schemas.openxmlformats.org/officeDocument/2006/relationships/hyperlink" Target="https://coderhouse.slack.com/archives/G01QAHHRB35/p1618873871078500" TargetMode="External"/><Relationship Id="rId112" Type="http://schemas.openxmlformats.org/officeDocument/2006/relationships/hyperlink" Target="https://twitter.com/ymulenll/status/1384248324190920728" TargetMode="External"/><Relationship Id="rId111" Type="http://schemas.openxmlformats.org/officeDocument/2006/relationships/hyperlink" Target="https://app.slack.com/team/U01PLP2MGTD" TargetMode="External"/><Relationship Id="rId84" Type="http://schemas.openxmlformats.org/officeDocument/2006/relationships/hyperlink" Target="https://coderhouse.slack.com/archives/G01QAHHRB35/p1621462155007900" TargetMode="External"/><Relationship Id="rId83" Type="http://schemas.openxmlformats.org/officeDocument/2006/relationships/hyperlink" Target="https://drive.google.com/drive/u/0/folders/10RsJFMftwsTi3TnXLz2QFRK-JRgZH1Ju" TargetMode="External"/><Relationship Id="rId86" Type="http://schemas.openxmlformats.org/officeDocument/2006/relationships/hyperlink" Target="https://app.slack.com/team/UV59SFG1L" TargetMode="External"/><Relationship Id="rId85" Type="http://schemas.openxmlformats.org/officeDocument/2006/relationships/hyperlink" Target="https://coderhouse.slack.com/archives/G01QAHHRB35/p1621462155007900" TargetMode="External"/><Relationship Id="rId88" Type="http://schemas.openxmlformats.org/officeDocument/2006/relationships/hyperlink" Target="https://coderhouse.slack.com/archives/G01QAHHRB35/p1620929697212200" TargetMode="External"/><Relationship Id="rId150" Type="http://schemas.openxmlformats.org/officeDocument/2006/relationships/hyperlink" Target="https://coderhouse.slack.com/archives/G01QAHHRB35/p1616267721184400" TargetMode="External"/><Relationship Id="rId87" Type="http://schemas.openxmlformats.org/officeDocument/2006/relationships/hyperlink" Target="https://drive.google.com/file/d/1Yb4Acl8I2B0Yhj8nF777bliLJd8hNYfO/view?usp=sharing" TargetMode="External"/><Relationship Id="rId89" Type="http://schemas.openxmlformats.org/officeDocument/2006/relationships/hyperlink" Target="https://coderhouse.slack.com/archives/G01QAHHRB35/p1620929697212200" TargetMode="External"/><Relationship Id="rId80" Type="http://schemas.openxmlformats.org/officeDocument/2006/relationships/hyperlink" Target="https://coderhouse.slack.com/archives/G01QAHHRB35/p1621688695018000" TargetMode="External"/><Relationship Id="rId82" Type="http://schemas.openxmlformats.org/officeDocument/2006/relationships/hyperlink" Target="https://app.slack.com/team/UV59SFG1L" TargetMode="External"/><Relationship Id="rId81" Type="http://schemas.openxmlformats.org/officeDocument/2006/relationships/hyperlink" Target="https://coderhouse.slack.com/archives/G01QAHHRB35/p1621688695018000" TargetMode="External"/><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1.png"/><Relationship Id="rId149" Type="http://schemas.openxmlformats.org/officeDocument/2006/relationships/hyperlink" Target="https://drive.google.com/drive/u/0/folders/1vcZ-NGkKOy9KJEK3uTPFP9Il7ykNcf0D" TargetMode="External"/><Relationship Id="rId4" Type="http://schemas.openxmlformats.org/officeDocument/2006/relationships/image" Target="../media/image51.jpg"/><Relationship Id="rId148" Type="http://schemas.openxmlformats.org/officeDocument/2006/relationships/hyperlink" Target="https://app.slack.com/team/U01K4HPJW4E" TargetMode="External"/><Relationship Id="rId9" Type="http://schemas.openxmlformats.org/officeDocument/2006/relationships/image" Target="../media/image65.jpg"/><Relationship Id="rId143" Type="http://schemas.openxmlformats.org/officeDocument/2006/relationships/hyperlink" Target="https://coderhouse.slack.com/archives/G01QAHHRB35/p1616865472262900" TargetMode="External"/><Relationship Id="rId142" Type="http://schemas.openxmlformats.org/officeDocument/2006/relationships/hyperlink" Target="https://drive.google.com/file/d/1WqIw3tPS6gNhEnma7iHl-PEfByKSIYGK/view" TargetMode="External"/><Relationship Id="rId141" Type="http://schemas.openxmlformats.org/officeDocument/2006/relationships/hyperlink" Target="https://app.slack.com/team/U0170V36TL3" TargetMode="External"/><Relationship Id="rId140" Type="http://schemas.openxmlformats.org/officeDocument/2006/relationships/hyperlink" Target="https://coderhouse.slack.com/archives/G01QAHHRB35/p1617215660301400" TargetMode="External"/><Relationship Id="rId5" Type="http://schemas.openxmlformats.org/officeDocument/2006/relationships/image" Target="../media/image57.png"/><Relationship Id="rId147" Type="http://schemas.openxmlformats.org/officeDocument/2006/relationships/hyperlink" Target="https://coderhouse.slack.com/archives/G01QAHHRB35/p1616856669255900" TargetMode="External"/><Relationship Id="rId6" Type="http://schemas.openxmlformats.org/officeDocument/2006/relationships/image" Target="../media/image52.jpg"/><Relationship Id="rId146" Type="http://schemas.openxmlformats.org/officeDocument/2006/relationships/hyperlink" Target="https://coderhouse.slack.com/archives/G01QAHHRB35/p1616856669255900" TargetMode="External"/><Relationship Id="rId7" Type="http://schemas.openxmlformats.org/officeDocument/2006/relationships/image" Target="../media/image62.png"/><Relationship Id="rId145" Type="http://schemas.openxmlformats.org/officeDocument/2006/relationships/hyperlink" Target="https://app.slack.com/team/U01RNS7B9SR" TargetMode="External"/><Relationship Id="rId8" Type="http://schemas.openxmlformats.org/officeDocument/2006/relationships/image" Target="../media/image64.jpg"/><Relationship Id="rId144" Type="http://schemas.openxmlformats.org/officeDocument/2006/relationships/hyperlink" Target="https://coderhouse.slack.com/archives/G01QAHHRB35/p1616865472262900" TargetMode="External"/><Relationship Id="rId73" Type="http://schemas.openxmlformats.org/officeDocument/2006/relationships/hyperlink" Target="https://coderhouse.slack.com/files/U014R058TBQ/F022JMTGZV4/resumen_git.pdf?origin_team=T02FYJW6U&amp;origin_channel=G01QAHHRB35" TargetMode="External"/><Relationship Id="rId72" Type="http://schemas.openxmlformats.org/officeDocument/2006/relationships/hyperlink" Target="https://coderhouse.slack.com/files/U014R058TBQ/F022JMTGZV4/resumen_git.pdf?origin_team=T02FYJW6U&amp;origin_channel=G01QAHHRB35" TargetMode="External"/><Relationship Id="rId75" Type="http://schemas.openxmlformats.org/officeDocument/2006/relationships/hyperlink" Target="https://coderhouse.slack.com/files/U014R058TBQ/F022JMTGZV4/resumen_git.pdf?origin_team=T02FYJW6U&amp;origin_channel=G01QAHHRB35" TargetMode="External"/><Relationship Id="rId74" Type="http://schemas.openxmlformats.org/officeDocument/2006/relationships/hyperlink" Target="https://coderhouse.slack.com/files/U014R058TBQ/F022JMTGZV4/resumen_git.pdf?origin_team=T02FYJW6U&amp;origin_channel=G01QAHHRB35" TargetMode="External"/><Relationship Id="rId77" Type="http://schemas.openxmlformats.org/officeDocument/2006/relationships/hyperlink" Target="https://coderhouse.slack.com/archives/G01QAHHRB35/p1621693113035600" TargetMode="External"/><Relationship Id="rId76" Type="http://schemas.openxmlformats.org/officeDocument/2006/relationships/hyperlink" Target="https://coderhouse.slack.com/files/U014R058TBQ/F022JMTGZV4/resumen_git.pdf?origin_team=T02FYJW6U&amp;origin_channel=G01QAHHRB35" TargetMode="External"/><Relationship Id="rId79" Type="http://schemas.openxmlformats.org/officeDocument/2006/relationships/hyperlink" Target="https://app.slack.com/team/UV59SFG1L" TargetMode="External"/><Relationship Id="rId78" Type="http://schemas.openxmlformats.org/officeDocument/2006/relationships/hyperlink" Target="https://coderhouse.slack.com/archives/G01QAHHRB35/p1621693113035600" TargetMode="External"/><Relationship Id="rId71" Type="http://schemas.openxmlformats.org/officeDocument/2006/relationships/hyperlink" Target="https://coderhouse.slack.com/files/U014R058TBQ/F022JMTGZV4/resumen_git.pdf?origin_team=T02FYJW6U&amp;origin_channel=G01QAHHRB35" TargetMode="External"/><Relationship Id="rId70" Type="http://schemas.openxmlformats.org/officeDocument/2006/relationships/hyperlink" Target="https://coderhouse.slack.com/team/U01K4HPJW4E" TargetMode="External"/><Relationship Id="rId139" Type="http://schemas.openxmlformats.org/officeDocument/2006/relationships/hyperlink" Target="https://coderhouse.slack.com/archives/G01QAHHRB35/p1617215660301400" TargetMode="External"/><Relationship Id="rId138" Type="http://schemas.openxmlformats.org/officeDocument/2006/relationships/hyperlink" Target="https://drive.google.com/drive/u/0/folders/10RsJFMftwsTi3TnXLz2QFRK-JRgZH1Ju" TargetMode="External"/><Relationship Id="rId137" Type="http://schemas.openxmlformats.org/officeDocument/2006/relationships/hyperlink" Target="https://app.slack.com/team/UV59SFG1L" TargetMode="External"/><Relationship Id="rId132" Type="http://schemas.openxmlformats.org/officeDocument/2006/relationships/hyperlink" Target="https://coderhouse.slack.com/archives/G01QAHHRB35/p1618672511055700" TargetMode="External"/><Relationship Id="rId131" Type="http://schemas.openxmlformats.org/officeDocument/2006/relationships/hyperlink" Target="https://coderhouse.slack.com/archives/G01QAHHRB35/p1618672511055700" TargetMode="External"/><Relationship Id="rId130" Type="http://schemas.openxmlformats.org/officeDocument/2006/relationships/hyperlink" Target="https://app.slack.com/team/U0180H5LBV1" TargetMode="External"/><Relationship Id="rId136" Type="http://schemas.openxmlformats.org/officeDocument/2006/relationships/hyperlink" Target="https://coderhouse.slack.com/archives/G01QAHHRB35/p1618521773048300" TargetMode="External"/><Relationship Id="rId135" Type="http://schemas.openxmlformats.org/officeDocument/2006/relationships/hyperlink" Target="https://coderhouse.slack.com/archives/G01QAHHRB35/p1618521773048300" TargetMode="External"/><Relationship Id="rId134" Type="http://schemas.openxmlformats.org/officeDocument/2006/relationships/hyperlink" Target="https://docs.google.com/document/d/15rrLkGE0N0N26U9iEx_FyJzDzJUqDRL3UODXLYsxMFI" TargetMode="External"/><Relationship Id="rId133" Type="http://schemas.openxmlformats.org/officeDocument/2006/relationships/hyperlink" Target="https://app.slack.com/team/UV59SFG1L" TargetMode="External"/><Relationship Id="rId62" Type="http://schemas.openxmlformats.org/officeDocument/2006/relationships/hyperlink" Target="https://coderhouse.slack.com/files/U016HC23WKX/F023AGMSAHE/git__paso_a_paso_.pdf?origin_team=T02FYJW6U&amp;origin_channel=G01QAHHRB35" TargetMode="External"/><Relationship Id="rId61" Type="http://schemas.openxmlformats.org/officeDocument/2006/relationships/hyperlink" Target="https://coderhouse.slack.com/files/U016HC23WKX/F023AGMSAHE/git__paso_a_paso_.pdf?origin_team=T02FYJW6U&amp;origin_channel=G01QAHHRB35" TargetMode="External"/><Relationship Id="rId64" Type="http://schemas.openxmlformats.org/officeDocument/2006/relationships/hyperlink" Target="https://coderhouse.slack.com/files/U016HC23WKX/F023AGMSAHE/git__paso_a_paso_.pdf?origin_team=T02FYJW6U&amp;origin_channel=G01QAHHRB35" TargetMode="External"/><Relationship Id="rId63" Type="http://schemas.openxmlformats.org/officeDocument/2006/relationships/hyperlink" Target="https://coderhouse.slack.com/files/U016HC23WKX/F023AGMSAHE/git__paso_a_paso_.pdf?origin_team=T02FYJW6U&amp;origin_channel=G01QAHHRB35" TargetMode="External"/><Relationship Id="rId66" Type="http://schemas.openxmlformats.org/officeDocument/2006/relationships/hyperlink" Target="https://coderhouse.slack.com/files/U016HC23WKX/F023AGMSAHE/git__paso_a_paso_.pdf?origin_team=T02FYJW6U&amp;origin_channel=G01QAHHRB35" TargetMode="External"/><Relationship Id="rId65" Type="http://schemas.openxmlformats.org/officeDocument/2006/relationships/hyperlink" Target="https://coderhouse.slack.com/files/U016HC23WKX/F023AGMSAHE/git__paso_a_paso_.pdf?origin_team=T02FYJW6U&amp;origin_channel=G01QAHHRB35" TargetMode="External"/><Relationship Id="rId68" Type="http://schemas.openxmlformats.org/officeDocument/2006/relationships/hyperlink" Target="https://coderhouse.slack.com/archives/G01QAHHRB35/p1621700255069400" TargetMode="External"/><Relationship Id="rId170" Type="http://schemas.openxmlformats.org/officeDocument/2006/relationships/hyperlink" Target="https://coderhouse.slack.com/archives/G01QAHHRB35/p1616245225044500" TargetMode="External"/><Relationship Id="rId67" Type="http://schemas.openxmlformats.org/officeDocument/2006/relationships/hyperlink" Target="https://coderhouse.slack.com/archives/G01QAHHRB35/p1621700255069400" TargetMode="External"/><Relationship Id="rId60" Type="http://schemas.openxmlformats.org/officeDocument/2006/relationships/hyperlink" Target="https://app.slack.com/team/U016HC23WKX" TargetMode="External"/><Relationship Id="rId165" Type="http://schemas.openxmlformats.org/officeDocument/2006/relationships/hyperlink" Target="https://app.slack.com/team/UV59SFG1L" TargetMode="External"/><Relationship Id="rId69" Type="http://schemas.openxmlformats.org/officeDocument/2006/relationships/hyperlink" Target="https://app.slack.com/team/U014R058TBQ" TargetMode="External"/><Relationship Id="rId164" Type="http://schemas.openxmlformats.org/officeDocument/2006/relationships/hyperlink" Target="https://coderhouse.slack.com/archives/G01QAHHRB35/p1616252601061900" TargetMode="External"/><Relationship Id="rId163" Type="http://schemas.openxmlformats.org/officeDocument/2006/relationships/hyperlink" Target="https://coderhouse.slack.com/archives/G01QAHHRB35/p1616252601061900" TargetMode="External"/><Relationship Id="rId162" Type="http://schemas.openxmlformats.org/officeDocument/2006/relationships/hyperlink" Target="https://app.slack.com/team/U013R6VSPBP" TargetMode="External"/><Relationship Id="rId169" Type="http://schemas.openxmlformats.org/officeDocument/2006/relationships/hyperlink" Target="https://coderhouse.slack.com/archives/G01QAHHRB35/p1616245225044500" TargetMode="External"/><Relationship Id="rId168" Type="http://schemas.openxmlformats.org/officeDocument/2006/relationships/hyperlink" Target="https://plataforma.coderhouse.com/video-tutoriales" TargetMode="External"/><Relationship Id="rId167" Type="http://schemas.openxmlformats.org/officeDocument/2006/relationships/hyperlink" Target="https://drive.google.com/drive/u/0/folders/10RsJFMftwsTi3TnXLz2QFRK-JRgZH1Ju" TargetMode="External"/><Relationship Id="rId166" Type="http://schemas.openxmlformats.org/officeDocument/2006/relationships/hyperlink" Target="https://drive.google.com/drive/u/0/folders/12BNaHOT9K28YtVYAMosgDKLFgEosvOk8" TargetMode="External"/><Relationship Id="rId51" Type="http://schemas.openxmlformats.org/officeDocument/2006/relationships/hyperlink" Target="https://coderhouse.slack.com/archives/G01QAHHRB35/p1622309155176500" TargetMode="External"/><Relationship Id="rId50" Type="http://schemas.openxmlformats.org/officeDocument/2006/relationships/hyperlink" Target="https://tarifario.org/web-c22" TargetMode="External"/><Relationship Id="rId53" Type="http://schemas.openxmlformats.org/officeDocument/2006/relationships/hyperlink" Target="https://app.slack.com/team/U01K4HPJW4E" TargetMode="External"/><Relationship Id="rId52" Type="http://schemas.openxmlformats.org/officeDocument/2006/relationships/hyperlink" Target="https://coderhouse.slack.com/archives/G01QAHHRB35/p1622309155176500" TargetMode="External"/><Relationship Id="rId55" Type="http://schemas.openxmlformats.org/officeDocument/2006/relationships/hyperlink" Target="https://coderhouse.slack.com/archives/G01QAHHRB35/p1622303851171500" TargetMode="External"/><Relationship Id="rId161" Type="http://schemas.openxmlformats.org/officeDocument/2006/relationships/hyperlink" Target="https://coderhouse.slack.com/archives/G01QAHHRB35/p1616262166111900" TargetMode="External"/><Relationship Id="rId54" Type="http://schemas.openxmlformats.org/officeDocument/2006/relationships/hyperlink" Target="https://vercel.com/" TargetMode="External"/><Relationship Id="rId160" Type="http://schemas.openxmlformats.org/officeDocument/2006/relationships/hyperlink" Target="https://coderhouse.slack.com/archives/G01QAHHRB35/p1616262166111900" TargetMode="External"/><Relationship Id="rId57" Type="http://schemas.openxmlformats.org/officeDocument/2006/relationships/hyperlink" Target="https://app.slack.com/team/U016P0HHQTC" TargetMode="External"/><Relationship Id="rId56" Type="http://schemas.openxmlformats.org/officeDocument/2006/relationships/hyperlink" Target="https://coderhouse.slack.com/archives/G01QAHHRB35/p1622303851171500" TargetMode="External"/><Relationship Id="rId159" Type="http://schemas.openxmlformats.org/officeDocument/2006/relationships/hyperlink" Target="https://app.slack.com/team/U01K4HPJW4E" TargetMode="External"/><Relationship Id="rId59" Type="http://schemas.openxmlformats.org/officeDocument/2006/relationships/hyperlink" Target="https://coderhouse.slack.com/archives/G01QAHHRB35/p1622298618140400" TargetMode="External"/><Relationship Id="rId154" Type="http://schemas.openxmlformats.org/officeDocument/2006/relationships/hyperlink" Target="https://coderhouse.slack.com/archives/G01QAHHRB35/p1616268343187500" TargetMode="External"/><Relationship Id="rId58" Type="http://schemas.openxmlformats.org/officeDocument/2006/relationships/hyperlink" Target="https://coderhouse.slack.com/archives/G01QAHHRB35/p1622298618140400" TargetMode="External"/><Relationship Id="rId153" Type="http://schemas.openxmlformats.org/officeDocument/2006/relationships/hyperlink" Target="https://drive.google.com/drive/u/0/folders/1W1rwl0cvxF1h3430mbBH3pMaK_YXOOXU" TargetMode="External"/><Relationship Id="rId152" Type="http://schemas.openxmlformats.org/officeDocument/2006/relationships/hyperlink" Target="https://app.slack.com/team/U01K4HPJW4E" TargetMode="External"/><Relationship Id="rId151" Type="http://schemas.openxmlformats.org/officeDocument/2006/relationships/hyperlink" Target="https://coderhouse.slack.com/archives/G01QAHHRB35/p1616267721184400" TargetMode="External"/><Relationship Id="rId158" Type="http://schemas.openxmlformats.org/officeDocument/2006/relationships/hyperlink" Target="https://coderhouse.slack.com/archives/G01QAHHRB35/p1616265386166800" TargetMode="External"/><Relationship Id="rId157" Type="http://schemas.openxmlformats.org/officeDocument/2006/relationships/hyperlink" Target="https://coderhouse.slack.com/archives/G01QAHHRB35/p1616265386166800" TargetMode="External"/><Relationship Id="rId156" Type="http://schemas.openxmlformats.org/officeDocument/2006/relationships/hyperlink" Target="https://app.slack.com/team/U016HC23WKX" TargetMode="External"/><Relationship Id="rId155" Type="http://schemas.openxmlformats.org/officeDocument/2006/relationships/hyperlink" Target="https://coderhouse.slack.com/archives/G01QAHHRB35/p1616268343187500"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1.png"/><Relationship Id="rId4"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0" name="Google Shape;100;p2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1" name="Google Shape;101;p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20" name="Shape 220"/>
        <p:cNvGrpSpPr/>
        <p:nvPr/>
      </p:nvGrpSpPr>
      <p:grpSpPr>
        <a:xfrm>
          <a:off x="0" y="0"/>
          <a:ext cx="0" cy="0"/>
          <a:chOff x="0" y="0"/>
          <a:chExt cx="0" cy="0"/>
        </a:xfrm>
      </p:grpSpPr>
      <p:sp>
        <p:nvSpPr>
          <p:cNvPr id="221" name="Google Shape;221;p34"/>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22" name="Google Shape;222;p34"/>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23" name="Google Shape;223;p34"/>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GIT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32" name="Shape 232"/>
        <p:cNvGrpSpPr/>
        <p:nvPr/>
      </p:nvGrpSpPr>
      <p:grpSpPr>
        <a:xfrm>
          <a:off x="0" y="0"/>
          <a:ext cx="0" cy="0"/>
          <a:chOff x="0" y="0"/>
          <a:chExt cx="0" cy="0"/>
        </a:xfrm>
      </p:grpSpPr>
      <p:pic>
        <p:nvPicPr>
          <p:cNvPr id="233" name="Google Shape;233;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4" name="Google Shape;234;p36"/>
          <p:cNvSpPr txBox="1"/>
          <p:nvPr/>
        </p:nvSpPr>
        <p:spPr>
          <a:xfrm>
            <a:off x="3251099" y="508500"/>
            <a:ext cx="2641800" cy="69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300"/>
              </a:spcAft>
              <a:buClr>
                <a:schemeClr val="dk1"/>
              </a:buClr>
              <a:buSzPts val="1100"/>
              <a:buFont typeface="Arial"/>
              <a:buNone/>
            </a:pPr>
            <a:r>
              <a:rPr i="1" lang="en-GB" sz="4000">
                <a:solidFill>
                  <a:schemeClr val="dk1"/>
                </a:solidFill>
                <a:latin typeface="Anton"/>
                <a:ea typeface="Anton"/>
                <a:cs typeface="Anton"/>
                <a:sym typeface="Anton"/>
              </a:rPr>
              <a:t>¿QUÉ ES GIT?</a:t>
            </a:r>
            <a:endParaRPr i="1" sz="4000">
              <a:latin typeface="Anton"/>
              <a:ea typeface="Anton"/>
              <a:cs typeface="Anton"/>
              <a:sym typeface="Anton"/>
            </a:endParaRPr>
          </a:p>
        </p:txBody>
      </p:sp>
      <p:sp>
        <p:nvSpPr>
          <p:cNvPr id="235" name="Google Shape;235;p36"/>
          <p:cNvSpPr txBox="1"/>
          <p:nvPr/>
        </p:nvSpPr>
        <p:spPr>
          <a:xfrm>
            <a:off x="351900" y="4278725"/>
            <a:ext cx="8440200" cy="39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n-GB" sz="1100">
                <a:solidFill>
                  <a:schemeClr val="dk1"/>
                </a:solidFill>
                <a:latin typeface="Helvetica Neue"/>
                <a:ea typeface="Helvetica Neue"/>
                <a:cs typeface="Helvetica Neue"/>
                <a:sym typeface="Helvetica Neue"/>
              </a:rPr>
              <a:t>Nota:</a:t>
            </a:r>
            <a:r>
              <a:rPr i="1" lang="en-GB" sz="1100">
                <a:solidFill>
                  <a:schemeClr val="dk1"/>
                </a:solidFill>
                <a:latin typeface="Helvetica Neue Light"/>
                <a:ea typeface="Helvetica Neue Light"/>
                <a:cs typeface="Helvetica Neue Light"/>
                <a:sym typeface="Helvetica Neue Light"/>
              </a:rPr>
              <a:t> t</a:t>
            </a:r>
            <a:r>
              <a:rPr i="1" lang="en-GB" sz="1100">
                <a:solidFill>
                  <a:schemeClr val="dk1"/>
                </a:solidFill>
                <a:latin typeface="Helvetica Neue Light"/>
                <a:ea typeface="Helvetica Neue Light"/>
                <a:cs typeface="Helvetica Neue Light"/>
                <a:sym typeface="Helvetica Neue Light"/>
              </a:rPr>
              <a:t>oda la información de esta unidad la puedes encontrar en más detalle en la página oficial de Git : </a:t>
            </a:r>
            <a:r>
              <a:rPr i="1" lang="en-GB" sz="1100"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https://git-scm.com/book/es/v1/</a:t>
            </a:r>
            <a:r>
              <a:rPr i="1" lang="en-GB" sz="1100">
                <a:solidFill>
                  <a:schemeClr val="dk1"/>
                </a:solidFill>
                <a:latin typeface="Helvetica Neue Light"/>
                <a:ea typeface="Helvetica Neue Light"/>
                <a:cs typeface="Helvetica Neue Light"/>
                <a:sym typeface="Helvetica Neue Light"/>
              </a:rPr>
              <a:t> </a:t>
            </a:r>
            <a:br>
              <a:rPr lang="en-GB" sz="1300">
                <a:solidFill>
                  <a:schemeClr val="dk1"/>
                </a:solidFill>
                <a:latin typeface="Helvetica Neue Light"/>
                <a:ea typeface="Helvetica Neue Light"/>
                <a:cs typeface="Helvetica Neue Light"/>
                <a:sym typeface="Helvetica Neue Light"/>
              </a:rPr>
            </a:br>
            <a:endParaRPr sz="1500">
              <a:latin typeface="Helvetica Neue Light"/>
              <a:ea typeface="Helvetica Neue Light"/>
              <a:cs typeface="Helvetica Neue Light"/>
              <a:sym typeface="Helvetica Neue Light"/>
            </a:endParaRPr>
          </a:p>
        </p:txBody>
      </p:sp>
      <p:sp>
        <p:nvSpPr>
          <p:cNvPr id="236" name="Google Shape;236;p36"/>
          <p:cNvSpPr txBox="1"/>
          <p:nvPr/>
        </p:nvSpPr>
        <p:spPr>
          <a:xfrm>
            <a:off x="404875" y="1642525"/>
            <a:ext cx="8440200" cy="188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Git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sz="1800">
              <a:solidFill>
                <a:schemeClr val="dk1"/>
              </a:solidFill>
              <a:latin typeface="Helvetica Neue Light"/>
              <a:ea typeface="Helvetica Neue Light"/>
              <a:cs typeface="Helvetica Neue Light"/>
              <a:sym typeface="Helvetica Neue Light"/>
            </a:endParaRPr>
          </a:p>
        </p:txBody>
      </p:sp>
      <p:pic>
        <p:nvPicPr>
          <p:cNvPr id="237" name="Google Shape;237;p36"/>
          <p:cNvPicPr preferRelativeResize="0"/>
          <p:nvPr/>
        </p:nvPicPr>
        <p:blipFill>
          <a:blip r:embed="rId5">
            <a:alphaModFix/>
          </a:blip>
          <a:stretch>
            <a:fillRect/>
          </a:stretch>
        </p:blipFill>
        <p:spPr>
          <a:xfrm>
            <a:off x="3494175" y="3377727"/>
            <a:ext cx="2155645" cy="901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3" name="Google Shape;243;p37"/>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a:t>
            </a:r>
            <a:r>
              <a:rPr i="1" lang="en-GB" sz="4000">
                <a:solidFill>
                  <a:schemeClr val="dk1"/>
                </a:solidFill>
                <a:latin typeface="Anton"/>
                <a:ea typeface="Anton"/>
                <a:cs typeface="Anton"/>
                <a:sym typeface="Anton"/>
              </a:rPr>
              <a:t> ¿QUÉ ES?</a:t>
            </a:r>
            <a:endParaRPr i="1" sz="4000">
              <a:latin typeface="Anton"/>
              <a:ea typeface="Anton"/>
              <a:cs typeface="Anton"/>
              <a:sym typeface="Anton"/>
            </a:endParaRPr>
          </a:p>
        </p:txBody>
      </p:sp>
      <p:pic>
        <p:nvPicPr>
          <p:cNvPr id="244" name="Google Shape;244;p37"/>
          <p:cNvPicPr preferRelativeResize="0"/>
          <p:nvPr/>
        </p:nvPicPr>
        <p:blipFill>
          <a:blip r:embed="rId4">
            <a:alphaModFix/>
          </a:blip>
          <a:stretch>
            <a:fillRect/>
          </a:stretch>
        </p:blipFill>
        <p:spPr>
          <a:xfrm>
            <a:off x="1936677" y="1453425"/>
            <a:ext cx="4992674" cy="2903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0" name="Google Shape;250;p38"/>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38"/>
          <p:cNvSpPr txBox="1"/>
          <p:nvPr/>
        </p:nvSpPr>
        <p:spPr>
          <a:xfrm>
            <a:off x="1621475" y="1397000"/>
            <a:ext cx="5775600" cy="8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Con GIT, </a:t>
            </a:r>
            <a:r>
              <a:rPr b="1" lang="en-GB" sz="1800">
                <a:latin typeface="Helvetica Neue"/>
                <a:ea typeface="Helvetica Neue"/>
                <a:cs typeface="Helvetica Neue"/>
                <a:sym typeface="Helvetica Neue"/>
              </a:rPr>
              <a:t>podemos ir a versiones anteriores</a:t>
            </a:r>
            <a:r>
              <a:rPr lang="en-GB" sz="1800">
                <a:latin typeface="Helvetica Neue Light"/>
                <a:ea typeface="Helvetica Neue Light"/>
                <a:cs typeface="Helvetica Neue Light"/>
                <a:sym typeface="Helvetica Neue Light"/>
              </a:rPr>
              <a:t>, muy útil para errores, y para la organización.</a:t>
            </a:r>
            <a:endParaRPr sz="1800">
              <a:latin typeface="Helvetica Neue Light"/>
              <a:ea typeface="Helvetica Neue Light"/>
              <a:cs typeface="Helvetica Neue Light"/>
              <a:sym typeface="Helvetica Neue Light"/>
            </a:endParaRPr>
          </a:p>
        </p:txBody>
      </p:sp>
      <p:pic>
        <p:nvPicPr>
          <p:cNvPr id="252" name="Google Shape;252;p38"/>
          <p:cNvPicPr preferRelativeResize="0"/>
          <p:nvPr/>
        </p:nvPicPr>
        <p:blipFill>
          <a:blip r:embed="rId4">
            <a:alphaModFix/>
          </a:blip>
          <a:stretch>
            <a:fillRect/>
          </a:stretch>
        </p:blipFill>
        <p:spPr>
          <a:xfrm>
            <a:off x="1915108" y="2289075"/>
            <a:ext cx="5035825" cy="1809275"/>
          </a:xfrm>
          <a:prstGeom prst="rect">
            <a:avLst/>
          </a:prstGeom>
          <a:noFill/>
          <a:ln>
            <a:noFill/>
          </a:ln>
        </p:spPr>
      </p:pic>
      <p:sp>
        <p:nvSpPr>
          <p:cNvPr id="253" name="Google Shape;253;p38"/>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a:t>
            </a:r>
            <a:r>
              <a:rPr i="1" lang="en-GB" sz="4000">
                <a:solidFill>
                  <a:schemeClr val="dk1"/>
                </a:solidFill>
                <a:latin typeface="Anton"/>
                <a:ea typeface="Anton"/>
                <a:cs typeface="Anton"/>
                <a:sym typeface="Anton"/>
              </a:rPr>
              <a:t> ¿QUÉ ES?</a:t>
            </a:r>
            <a:endParaRPr i="1" sz="4000">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9" name="Google Shape;259;p39"/>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Gráficamente es:</a:t>
            </a:r>
            <a:endParaRPr i="1" sz="4000">
              <a:latin typeface="Anton"/>
              <a:ea typeface="Anton"/>
              <a:cs typeface="Anton"/>
              <a:sym typeface="Anton"/>
            </a:endParaRPr>
          </a:p>
        </p:txBody>
      </p:sp>
      <p:pic>
        <p:nvPicPr>
          <p:cNvPr id="260" name="Google Shape;260;p39"/>
          <p:cNvPicPr preferRelativeResize="0"/>
          <p:nvPr/>
        </p:nvPicPr>
        <p:blipFill rotWithShape="1">
          <a:blip r:embed="rId4">
            <a:alphaModFix/>
          </a:blip>
          <a:srcRect b="25493" l="5604" r="30846" t="19156"/>
          <a:stretch/>
        </p:blipFill>
        <p:spPr>
          <a:xfrm>
            <a:off x="1279600" y="1323675"/>
            <a:ext cx="6288326" cy="3262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6" name="Google Shape;266;p40"/>
          <p:cNvPicPr preferRelativeResize="0"/>
          <p:nvPr/>
        </p:nvPicPr>
        <p:blipFill>
          <a:blip r:embed="rId4">
            <a:alphaModFix/>
          </a:blip>
          <a:stretch>
            <a:fillRect/>
          </a:stretch>
        </p:blipFill>
        <p:spPr>
          <a:xfrm>
            <a:off x="2848350" y="1070415"/>
            <a:ext cx="5358940" cy="3581834"/>
          </a:xfrm>
          <a:prstGeom prst="rect">
            <a:avLst/>
          </a:prstGeom>
          <a:noFill/>
          <a:ln>
            <a:noFill/>
          </a:ln>
        </p:spPr>
      </p:pic>
      <p:sp>
        <p:nvSpPr>
          <p:cNvPr id="267" name="Google Shape;267;p40"/>
          <p:cNvSpPr txBox="1"/>
          <p:nvPr/>
        </p:nvSpPr>
        <p:spPr>
          <a:xfrm>
            <a:off x="194875" y="1399750"/>
            <a:ext cx="26475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1er estado</a:t>
            </a:r>
            <a:r>
              <a:rPr lang="en-GB">
                <a:latin typeface="Helvetica Neue Light"/>
                <a:ea typeface="Helvetica Neue Light"/>
                <a:cs typeface="Helvetica Neue Light"/>
                <a:sym typeface="Helvetica Neue Light"/>
              </a:rPr>
              <a:t> (el que trabajamos)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GB">
                <a:latin typeface="Helvetica Neue Light"/>
                <a:ea typeface="Helvetica Neue Light"/>
                <a:cs typeface="Helvetica Neue Light"/>
                <a:sym typeface="Helvetica Neue Light"/>
              </a:rPr>
              <a:t>“</a:t>
            </a:r>
            <a:r>
              <a:rPr i="1" lang="en-GB">
                <a:latin typeface="Helvetica Neue Light"/>
                <a:ea typeface="Helvetica Neue Light"/>
                <a:cs typeface="Helvetica Neue Light"/>
                <a:sym typeface="Helvetica Neue Light"/>
              </a:rPr>
              <a:t>preparamos las cajas</a:t>
            </a:r>
            <a:r>
              <a:rPr lang="en-GB">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sp>
        <p:nvSpPr>
          <p:cNvPr id="268" name="Google Shape;268;p40"/>
          <p:cNvSpPr txBox="1"/>
          <p:nvPr/>
        </p:nvSpPr>
        <p:spPr>
          <a:xfrm>
            <a:off x="194875" y="2581150"/>
            <a:ext cx="26475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2do estado</a:t>
            </a:r>
            <a:r>
              <a:rPr lang="en-GB">
                <a:latin typeface="Helvetica Neue Light"/>
                <a:ea typeface="Helvetica Neue Light"/>
                <a:cs typeface="Helvetica Neue Light"/>
                <a:sym typeface="Helvetica Neue Light"/>
              </a:rPr>
              <a:t> (archivos listos)</a:t>
            </a:r>
            <a:br>
              <a:rPr lang="en-GB">
                <a:latin typeface="Helvetica Neue Light"/>
                <a:ea typeface="Helvetica Neue Light"/>
                <a:cs typeface="Helvetica Neue Light"/>
                <a:sym typeface="Helvetica Neue Light"/>
              </a:rPr>
            </a:br>
            <a:r>
              <a:rPr lang="en-GB">
                <a:latin typeface="Helvetica Neue Light"/>
                <a:ea typeface="Helvetica Neue Light"/>
                <a:cs typeface="Helvetica Neue Light"/>
                <a:sym typeface="Helvetica Neue Light"/>
              </a:rPr>
              <a:t>“</a:t>
            </a:r>
            <a:r>
              <a:rPr i="1" lang="en-GB">
                <a:latin typeface="Helvetica Neue Light"/>
                <a:ea typeface="Helvetica Neue Light"/>
                <a:cs typeface="Helvetica Neue Light"/>
                <a:sym typeface="Helvetica Neue Light"/>
              </a:rPr>
              <a:t>agregamos las cajas listas</a:t>
            </a:r>
            <a:r>
              <a:rPr lang="en-GB">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sp>
        <p:nvSpPr>
          <p:cNvPr id="269" name="Google Shape;269;p40"/>
          <p:cNvSpPr txBox="1"/>
          <p:nvPr/>
        </p:nvSpPr>
        <p:spPr>
          <a:xfrm>
            <a:off x="194875" y="3648600"/>
            <a:ext cx="2891400" cy="7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3er estado</a:t>
            </a:r>
            <a:r>
              <a:rPr lang="en-GB">
                <a:latin typeface="Helvetica Neue Light"/>
                <a:ea typeface="Helvetica Neue Light"/>
                <a:cs typeface="Helvetica Neue Light"/>
                <a:sym typeface="Helvetica Neue Light"/>
              </a:rPr>
              <a:t> (registro de todos los archivos) “</a:t>
            </a:r>
            <a:r>
              <a:rPr i="1" lang="en-GB">
                <a:latin typeface="Helvetica Neue Light"/>
                <a:ea typeface="Helvetica Neue Light"/>
                <a:cs typeface="Helvetica Neue Light"/>
                <a:sym typeface="Helvetica Neue Light"/>
              </a:rPr>
              <a:t>lote listo</a:t>
            </a:r>
            <a:r>
              <a:rPr lang="en-GB">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sp>
        <p:nvSpPr>
          <p:cNvPr id="270" name="Google Shape;270;p40"/>
          <p:cNvSpPr txBox="1"/>
          <p:nvPr/>
        </p:nvSpPr>
        <p:spPr>
          <a:xfrm>
            <a:off x="1453047"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a:t>
            </a:r>
            <a:r>
              <a:rPr i="1" lang="en-GB" sz="4000">
                <a:solidFill>
                  <a:schemeClr val="dk1"/>
                </a:solidFill>
                <a:latin typeface="Anton"/>
                <a:ea typeface="Anton"/>
                <a:cs typeface="Anton"/>
                <a:sym typeface="Anton"/>
              </a:rPr>
              <a:t> LOS 3 ESTADOS</a:t>
            </a:r>
            <a:endParaRPr i="1" sz="40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6" name="Google Shape;276;p41"/>
          <p:cNvSpPr txBox="1"/>
          <p:nvPr/>
        </p:nvSpPr>
        <p:spPr>
          <a:xfrm>
            <a:off x="1453047" y="5509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n-GB" sz="4000">
                <a:solidFill>
                  <a:schemeClr val="dk1"/>
                </a:solidFill>
                <a:latin typeface="Anton"/>
                <a:ea typeface="Anton"/>
                <a:cs typeface="Anton"/>
                <a:sym typeface="Anton"/>
              </a:rPr>
              <a:t>¿QUÉ ES GITHUB?</a:t>
            </a:r>
            <a:endParaRPr i="1" sz="4000">
              <a:latin typeface="Anton"/>
              <a:ea typeface="Anton"/>
              <a:cs typeface="Anton"/>
              <a:sym typeface="Anton"/>
            </a:endParaRPr>
          </a:p>
        </p:txBody>
      </p:sp>
      <p:pic>
        <p:nvPicPr>
          <p:cNvPr id="277" name="Google Shape;277;p41"/>
          <p:cNvPicPr preferRelativeResize="0"/>
          <p:nvPr/>
        </p:nvPicPr>
        <p:blipFill>
          <a:blip r:embed="rId4">
            <a:alphaModFix/>
          </a:blip>
          <a:stretch>
            <a:fillRect/>
          </a:stretch>
        </p:blipFill>
        <p:spPr>
          <a:xfrm>
            <a:off x="1475775" y="1519528"/>
            <a:ext cx="6491314" cy="306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81" name="Shape 281"/>
        <p:cNvGrpSpPr/>
        <p:nvPr/>
      </p:nvGrpSpPr>
      <p:grpSpPr>
        <a:xfrm>
          <a:off x="0" y="0"/>
          <a:ext cx="0" cy="0"/>
          <a:chOff x="0" y="0"/>
          <a:chExt cx="0" cy="0"/>
        </a:xfrm>
      </p:grpSpPr>
      <p:pic>
        <p:nvPicPr>
          <p:cNvPr id="282" name="Google Shape;282;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3" name="Google Shape;283;p42"/>
          <p:cNvSpPr txBox="1"/>
          <p:nvPr/>
        </p:nvSpPr>
        <p:spPr>
          <a:xfrm>
            <a:off x="799300" y="1121075"/>
            <a:ext cx="73128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400">
                <a:latin typeface="Helvetica Neue Light"/>
                <a:ea typeface="Helvetica Neue Light"/>
                <a:cs typeface="Helvetica Neue Light"/>
                <a:sym typeface="Helvetica Neue Light"/>
              </a:rPr>
              <a:t>Git es uno de los sistemas de control de versiones más populares entre los desarrolladores. Y parte de su popularidad se la debe a GitHub, </a:t>
            </a:r>
            <a:r>
              <a:rPr b="1" lang="en-GB" sz="2400">
                <a:latin typeface="Helvetica Neue"/>
                <a:ea typeface="Helvetica Neue"/>
                <a:cs typeface="Helvetica Neue"/>
                <a:sym typeface="Helvetica Neue"/>
              </a:rPr>
              <a:t>un excelente servicio de alojamiento de repositorios de software con este sistema</a:t>
            </a:r>
            <a:r>
              <a:rPr lang="en-GB" sz="2400">
                <a:latin typeface="Helvetica Neue Light"/>
                <a:ea typeface="Helvetica Neue Light"/>
                <a:cs typeface="Helvetica Neue Light"/>
                <a:sym typeface="Helvetica Neue Light"/>
              </a:rPr>
              <a:t>. </a:t>
            </a:r>
            <a:endParaRPr sz="2400">
              <a:latin typeface="Helvetica Neue Light"/>
              <a:ea typeface="Helvetica Neue Light"/>
              <a:cs typeface="Helvetica Neue Light"/>
              <a:sym typeface="Helvetica Neue Light"/>
            </a:endParaRPr>
          </a:p>
          <a:p>
            <a:pPr indent="0" lvl="0" marL="0" rtl="0" algn="ctr">
              <a:lnSpc>
                <a:spcPct val="115000"/>
              </a:lnSpc>
              <a:spcBef>
                <a:spcPts val="1300"/>
              </a:spcBef>
              <a:spcAft>
                <a:spcPts val="1300"/>
              </a:spcAft>
              <a:buNone/>
            </a:pPr>
            <a:r>
              <a:rPr lang="en-GB" sz="2400">
                <a:latin typeface="Helvetica Neue Light"/>
                <a:ea typeface="Helvetica Neue Light"/>
                <a:cs typeface="Helvetica Neue Light"/>
                <a:sym typeface="Helvetica Neue Light"/>
              </a:rPr>
              <a:t>¡Lo veremos la próxima clase!</a:t>
            </a:r>
            <a:endParaRPr sz="2400">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87" name="Shape 287"/>
        <p:cNvGrpSpPr/>
        <p:nvPr/>
      </p:nvGrpSpPr>
      <p:grpSpPr>
        <a:xfrm>
          <a:off x="0" y="0"/>
          <a:ext cx="0" cy="0"/>
          <a:chOff x="0" y="0"/>
          <a:chExt cx="0" cy="0"/>
        </a:xfrm>
      </p:grpSpPr>
      <p:sp>
        <p:nvSpPr>
          <p:cNvPr id="288" name="Google Shape;288;p43"/>
          <p:cNvSpPr txBox="1"/>
          <p:nvPr/>
        </p:nvSpPr>
        <p:spPr>
          <a:xfrm>
            <a:off x="1331850" y="2077200"/>
            <a:ext cx="6480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Y CONFIGURACIÓN DE GIT</a:t>
            </a:r>
            <a:endParaRPr i="1" sz="3600">
              <a:latin typeface="Anton"/>
              <a:ea typeface="Anton"/>
              <a:cs typeface="Anton"/>
              <a:sym typeface="Anton"/>
            </a:endParaRPr>
          </a:p>
        </p:txBody>
      </p:sp>
      <p:pic>
        <p:nvPicPr>
          <p:cNvPr id="289" name="Google Shape;289;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07" name="Google Shape;107;p2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8" name="Google Shape;108;p2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5" name="Google Shape;295;p44"/>
          <p:cNvSpPr txBox="1"/>
          <p:nvPr/>
        </p:nvSpPr>
        <p:spPr>
          <a:xfrm>
            <a:off x="1051800" y="5590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600">
                <a:solidFill>
                  <a:schemeClr val="dk1"/>
                </a:solidFill>
                <a:latin typeface="Anton"/>
                <a:ea typeface="Anton"/>
                <a:cs typeface="Anton"/>
                <a:sym typeface="Anton"/>
              </a:rPr>
              <a:t>INSTALACIÓN Y CONFIGURACIÓN DE GIT</a:t>
            </a:r>
            <a:endParaRPr i="1" sz="36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sp>
        <p:nvSpPr>
          <p:cNvPr id="296" name="Google Shape;296;p44"/>
          <p:cNvSpPr txBox="1"/>
          <p:nvPr/>
        </p:nvSpPr>
        <p:spPr>
          <a:xfrm>
            <a:off x="1454400" y="2055400"/>
            <a:ext cx="6235200" cy="180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Lo primero es lo primero: tienes que instalarlo. Puedes obtenerlo de varias maneras, las dos principales son </a:t>
            </a:r>
            <a:r>
              <a:rPr b="1" lang="en-GB" sz="2000">
                <a:solidFill>
                  <a:schemeClr val="dk1"/>
                </a:solidFill>
                <a:latin typeface="Helvetica Neue"/>
                <a:ea typeface="Helvetica Neue"/>
                <a:cs typeface="Helvetica Neue"/>
                <a:sym typeface="Helvetica Neue"/>
              </a:rPr>
              <a:t>instalarlo desde código fuente, o instalar un paquete existente para tu plataforma.</a:t>
            </a:r>
            <a:endParaRPr b="1" sz="2000">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2" name="Google Shape;302;p45"/>
          <p:cNvSpPr txBox="1"/>
          <p:nvPr/>
        </p:nvSpPr>
        <p:spPr>
          <a:xfrm>
            <a:off x="856925" y="1334325"/>
            <a:ext cx="2148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1 - </a:t>
            </a:r>
            <a:r>
              <a:rPr lang="en-GB" sz="1800">
                <a:highlight>
                  <a:srgbClr val="FFFFFF"/>
                </a:highlight>
                <a:latin typeface="Helvetica Neue Light"/>
                <a:ea typeface="Helvetica Neue Light"/>
                <a:cs typeface="Helvetica Neue Light"/>
                <a:sym typeface="Helvetica Neue Light"/>
              </a:rPr>
              <a:t>Ve</a:t>
            </a:r>
            <a:r>
              <a:rPr lang="en-GB" sz="1800">
                <a:highlight>
                  <a:srgbClr val="FFFFFF"/>
                </a:highlight>
                <a:latin typeface="Helvetica Neue Light"/>
                <a:ea typeface="Helvetica Neue Light"/>
                <a:cs typeface="Helvetica Neue Light"/>
                <a:sym typeface="Helvetica Neue Light"/>
              </a:rPr>
              <a:t> a </a:t>
            </a:r>
            <a:r>
              <a:rPr lang="en-GB" sz="1800" u="sng">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lang="en-GB" sz="1800">
                <a:highlight>
                  <a:srgbClr val="FFFFFF"/>
                </a:highlight>
                <a:latin typeface="Helvetica Neue Light"/>
                <a:ea typeface="Helvetica Neue Light"/>
                <a:cs typeface="Helvetica Neue Light"/>
                <a:sym typeface="Helvetica Neue Light"/>
              </a:rPr>
              <a:t> y descarga el paquete de instalación “download (nro versión) for Windows” (o si tienes otro sistema operativo, dirá Mac o Linux).</a:t>
            </a:r>
            <a:endParaRPr sz="1800">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p:txBody>
      </p:sp>
      <p:sp>
        <p:nvSpPr>
          <p:cNvPr id="303" name="Google Shape;303;p45"/>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pic>
        <p:nvPicPr>
          <p:cNvPr id="304" name="Google Shape;304;p45"/>
          <p:cNvPicPr preferRelativeResize="0"/>
          <p:nvPr/>
        </p:nvPicPr>
        <p:blipFill rotWithShape="1">
          <a:blip r:embed="rId5">
            <a:alphaModFix/>
          </a:blip>
          <a:srcRect b="18447" l="20646" r="22477" t="9687"/>
          <a:stretch/>
        </p:blipFill>
        <p:spPr>
          <a:xfrm>
            <a:off x="3233575" y="1083875"/>
            <a:ext cx="5240376" cy="3724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0" name="Google Shape;310;p46"/>
          <p:cNvSpPr txBox="1"/>
          <p:nvPr/>
        </p:nvSpPr>
        <p:spPr>
          <a:xfrm>
            <a:off x="891725" y="1410525"/>
            <a:ext cx="76872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2- Ahora debes </a:t>
            </a:r>
            <a:r>
              <a:rPr b="1" lang="en-GB" sz="1800">
                <a:highlight>
                  <a:srgbClr val="FFFFFF"/>
                </a:highlight>
                <a:latin typeface="Helvetica Neue"/>
                <a:ea typeface="Helvetica Neue"/>
                <a:cs typeface="Helvetica Neue"/>
                <a:sym typeface="Helvetica Neue"/>
              </a:rPr>
              <a:t>ejecutar el archivo descargado</a:t>
            </a:r>
            <a:r>
              <a:rPr lang="en-GB" sz="1800">
                <a:highlight>
                  <a:srgbClr val="FFFFFF"/>
                </a:highlight>
                <a:latin typeface="Helvetica Neue Light"/>
                <a:ea typeface="Helvetica Neue Light"/>
                <a:cs typeface="Helvetica Neue Light"/>
                <a:sym typeface="Helvetica Neue Light"/>
              </a:rPr>
              <a:t>, y elegir la carpeta donde ubicar los archivos de Git</a:t>
            </a:r>
            <a:endParaRPr sz="1800">
              <a:latin typeface="Helvetica Neue Light"/>
              <a:ea typeface="Helvetica Neue Light"/>
              <a:cs typeface="Helvetica Neue Light"/>
              <a:sym typeface="Helvetica Neue Light"/>
            </a:endParaRPr>
          </a:p>
        </p:txBody>
      </p:sp>
      <p:pic>
        <p:nvPicPr>
          <p:cNvPr id="311" name="Google Shape;311;p46"/>
          <p:cNvPicPr preferRelativeResize="0"/>
          <p:nvPr/>
        </p:nvPicPr>
        <p:blipFill>
          <a:blip r:embed="rId4">
            <a:alphaModFix/>
          </a:blip>
          <a:stretch>
            <a:fillRect/>
          </a:stretch>
        </p:blipFill>
        <p:spPr>
          <a:xfrm>
            <a:off x="1945277" y="2314650"/>
            <a:ext cx="5240375" cy="2294675"/>
          </a:xfrm>
          <a:prstGeom prst="rect">
            <a:avLst/>
          </a:prstGeom>
          <a:noFill/>
          <a:ln>
            <a:noFill/>
          </a:ln>
        </p:spPr>
      </p:pic>
      <p:sp>
        <p:nvSpPr>
          <p:cNvPr id="312" name="Google Shape;312;p46"/>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8" name="Google Shape;318;p47"/>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3- Asegúrate de tener seleccionada</a:t>
            </a:r>
            <a:r>
              <a:rPr i="1" lang="en-GB" sz="1800">
                <a:latin typeface="Helvetica Neue Light"/>
                <a:ea typeface="Helvetica Neue Light"/>
                <a:cs typeface="Helvetica Neue Light"/>
                <a:sym typeface="Helvetica Neue Light"/>
              </a:rPr>
              <a:t> git bash,</a:t>
            </a:r>
            <a:r>
              <a:rPr lang="en-GB" sz="1800">
                <a:latin typeface="Helvetica Neue Light"/>
                <a:ea typeface="Helvetica Neue Light"/>
                <a:cs typeface="Helvetica Neue Light"/>
                <a:sym typeface="Helvetica Neue Light"/>
              </a:rPr>
              <a:t> que es la herramienta principal con la que trabajaremos</a:t>
            </a:r>
            <a:r>
              <a:rPr lang="en-GB" sz="1800">
                <a:latin typeface="Helvetica Neue Light"/>
                <a:ea typeface="Helvetica Neue Light"/>
                <a:cs typeface="Helvetica Neue Light"/>
                <a:sym typeface="Helvetica Neue Light"/>
              </a:rPr>
              <a:t>.</a:t>
            </a:r>
            <a:r>
              <a:rPr lang="en-GB" sz="1800">
                <a:latin typeface="Helvetica Neue Light"/>
                <a:ea typeface="Helvetica Neue Light"/>
                <a:cs typeface="Helvetica Neue Light"/>
                <a:sym typeface="Helvetica Neue Light"/>
              </a:rPr>
              <a:t> Con esto se terminará la instalación.</a:t>
            </a:r>
            <a:endParaRPr sz="1800">
              <a:latin typeface="Helvetica Neue Light"/>
              <a:ea typeface="Helvetica Neue Light"/>
              <a:cs typeface="Helvetica Neue Light"/>
              <a:sym typeface="Helvetica Neue Light"/>
            </a:endParaRPr>
          </a:p>
        </p:txBody>
      </p:sp>
      <p:pic>
        <p:nvPicPr>
          <p:cNvPr id="319" name="Google Shape;319;p47"/>
          <p:cNvPicPr preferRelativeResize="0"/>
          <p:nvPr/>
        </p:nvPicPr>
        <p:blipFill>
          <a:blip r:embed="rId4">
            <a:alphaModFix/>
          </a:blip>
          <a:stretch>
            <a:fillRect/>
          </a:stretch>
        </p:blipFill>
        <p:spPr>
          <a:xfrm>
            <a:off x="2245950" y="2216175"/>
            <a:ext cx="4191000" cy="2619375"/>
          </a:xfrm>
          <a:prstGeom prst="rect">
            <a:avLst/>
          </a:prstGeom>
          <a:noFill/>
          <a:ln>
            <a:noFill/>
          </a:ln>
        </p:spPr>
      </p:pic>
      <p:sp>
        <p:nvSpPr>
          <p:cNvPr id="320" name="Google Shape;320;p47"/>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6" name="Google Shape;326;p48"/>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4- Continúa haciendo clic en “next”.</a:t>
            </a:r>
            <a:endParaRPr sz="1800">
              <a:latin typeface="Helvetica Neue Light"/>
              <a:ea typeface="Helvetica Neue Light"/>
              <a:cs typeface="Helvetica Neue Light"/>
              <a:sym typeface="Helvetica Neue Light"/>
            </a:endParaRPr>
          </a:p>
        </p:txBody>
      </p:sp>
      <p:pic>
        <p:nvPicPr>
          <p:cNvPr id="327" name="Google Shape;327;p48"/>
          <p:cNvPicPr preferRelativeResize="0"/>
          <p:nvPr/>
        </p:nvPicPr>
        <p:blipFill>
          <a:blip r:embed="rId4">
            <a:alphaModFix/>
          </a:blip>
          <a:stretch>
            <a:fillRect/>
          </a:stretch>
        </p:blipFill>
        <p:spPr>
          <a:xfrm>
            <a:off x="2772450" y="2032125"/>
            <a:ext cx="3599105" cy="2806575"/>
          </a:xfrm>
          <a:prstGeom prst="rect">
            <a:avLst/>
          </a:prstGeom>
          <a:noFill/>
          <a:ln>
            <a:noFill/>
          </a:ln>
        </p:spPr>
      </p:pic>
      <p:sp>
        <p:nvSpPr>
          <p:cNvPr id="328" name="Google Shape;328;p48"/>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4" name="Google Shape;334;p49"/>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5- En esta pantalla, elige de la lista “use visual studio code as Git’s default editor”,</a:t>
            </a:r>
            <a:endParaRPr sz="1800">
              <a:latin typeface="Helvetica Neue Light"/>
              <a:ea typeface="Helvetica Neue Light"/>
              <a:cs typeface="Helvetica Neue Light"/>
              <a:sym typeface="Helvetica Neue Light"/>
            </a:endParaRPr>
          </a:p>
        </p:txBody>
      </p:sp>
      <p:pic>
        <p:nvPicPr>
          <p:cNvPr id="335" name="Google Shape;335;p49"/>
          <p:cNvPicPr preferRelativeResize="0"/>
          <p:nvPr/>
        </p:nvPicPr>
        <p:blipFill>
          <a:blip r:embed="rId4">
            <a:alphaModFix/>
          </a:blip>
          <a:stretch>
            <a:fillRect/>
          </a:stretch>
        </p:blipFill>
        <p:spPr>
          <a:xfrm>
            <a:off x="3125871" y="2032125"/>
            <a:ext cx="3725629" cy="2902700"/>
          </a:xfrm>
          <a:prstGeom prst="rect">
            <a:avLst/>
          </a:prstGeom>
          <a:noFill/>
          <a:ln>
            <a:noFill/>
          </a:ln>
        </p:spPr>
      </p:pic>
      <p:sp>
        <p:nvSpPr>
          <p:cNvPr id="336" name="Google Shape;336;p49"/>
          <p:cNvSpPr txBox="1"/>
          <p:nvPr/>
        </p:nvSpPr>
        <p:spPr>
          <a:xfrm>
            <a:off x="1626300" y="210525"/>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2" name="Google Shape;342;p50"/>
          <p:cNvPicPr preferRelativeResize="0"/>
          <p:nvPr/>
        </p:nvPicPr>
        <p:blipFill>
          <a:blip r:embed="rId4">
            <a:alphaModFix/>
          </a:blip>
          <a:stretch>
            <a:fillRect/>
          </a:stretch>
        </p:blipFill>
        <p:spPr>
          <a:xfrm>
            <a:off x="2617926" y="1853050"/>
            <a:ext cx="4058028" cy="3137250"/>
          </a:xfrm>
          <a:prstGeom prst="rect">
            <a:avLst/>
          </a:prstGeom>
          <a:noFill/>
          <a:ln>
            <a:noFill/>
          </a:ln>
        </p:spPr>
      </p:pic>
      <p:sp>
        <p:nvSpPr>
          <p:cNvPr id="343" name="Google Shape;343;p50"/>
          <p:cNvSpPr txBox="1"/>
          <p:nvPr/>
        </p:nvSpPr>
        <p:spPr>
          <a:xfrm>
            <a:off x="956850" y="9944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6- Haz click en “next” hasta finalizar la instalación, dejando las configuraciones por defecto.</a:t>
            </a:r>
            <a:endParaRPr sz="1800">
              <a:latin typeface="Helvetica Neue Light"/>
              <a:ea typeface="Helvetica Neue Light"/>
              <a:cs typeface="Helvetica Neue Light"/>
              <a:sym typeface="Helvetica Neue Light"/>
            </a:endParaRPr>
          </a:p>
        </p:txBody>
      </p:sp>
      <p:sp>
        <p:nvSpPr>
          <p:cNvPr id="344" name="Google Shape;344;p50"/>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51"/>
          <p:cNvSpPr txBox="1"/>
          <p:nvPr/>
        </p:nvSpPr>
        <p:spPr>
          <a:xfrm>
            <a:off x="967925" y="13343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7</a:t>
            </a:r>
            <a:r>
              <a:rPr lang="en-GB" sz="1800">
                <a:highlight>
                  <a:srgbClr val="FFFFFF"/>
                </a:highlight>
                <a:latin typeface="Helvetica Neue Light"/>
                <a:ea typeface="Helvetica Neue Light"/>
                <a:cs typeface="Helvetica Neue Light"/>
                <a:sym typeface="Helvetica Neue Light"/>
              </a:rPr>
              <a:t>- Finalmente aparece el botón “install”.</a:t>
            </a:r>
            <a:endParaRPr sz="1800">
              <a:latin typeface="Helvetica Neue Light"/>
              <a:ea typeface="Helvetica Neue Light"/>
              <a:cs typeface="Helvetica Neue Light"/>
              <a:sym typeface="Helvetica Neue Light"/>
            </a:endParaRPr>
          </a:p>
        </p:txBody>
      </p:sp>
      <p:pic>
        <p:nvPicPr>
          <p:cNvPr id="351" name="Google Shape;351;p51"/>
          <p:cNvPicPr preferRelativeResize="0"/>
          <p:nvPr/>
        </p:nvPicPr>
        <p:blipFill>
          <a:blip r:embed="rId4">
            <a:alphaModFix/>
          </a:blip>
          <a:stretch>
            <a:fillRect/>
          </a:stretch>
        </p:blipFill>
        <p:spPr>
          <a:xfrm>
            <a:off x="2338125" y="1853050"/>
            <a:ext cx="4055680" cy="3137250"/>
          </a:xfrm>
          <a:prstGeom prst="rect">
            <a:avLst/>
          </a:prstGeom>
          <a:noFill/>
          <a:ln>
            <a:noFill/>
          </a:ln>
        </p:spPr>
      </p:pic>
      <p:sp>
        <p:nvSpPr>
          <p:cNvPr id="352" name="Google Shape;352;p51"/>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8" name="Google Shape;358;p52"/>
          <p:cNvSpPr txBox="1"/>
          <p:nvPr/>
        </p:nvSpPr>
        <p:spPr>
          <a:xfrm>
            <a:off x="956850" y="1109950"/>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8</a:t>
            </a:r>
            <a:r>
              <a:rPr lang="en-GB" sz="1800">
                <a:highlight>
                  <a:srgbClr val="FFFFFF"/>
                </a:highlight>
                <a:latin typeface="Helvetica Neue Light"/>
                <a:ea typeface="Helvetica Neue Light"/>
                <a:cs typeface="Helvetica Neue Light"/>
                <a:sym typeface="Helvetica Neue Light"/>
              </a:rPr>
              <a:t>- Instalación finalizada.</a:t>
            </a:r>
            <a:endParaRPr sz="1800">
              <a:latin typeface="Helvetica Neue Light"/>
              <a:ea typeface="Helvetica Neue Light"/>
              <a:cs typeface="Helvetica Neue Light"/>
              <a:sym typeface="Helvetica Neue Light"/>
            </a:endParaRPr>
          </a:p>
        </p:txBody>
      </p:sp>
      <p:pic>
        <p:nvPicPr>
          <p:cNvPr id="359" name="Google Shape;359;p52"/>
          <p:cNvPicPr preferRelativeResize="0"/>
          <p:nvPr/>
        </p:nvPicPr>
        <p:blipFill>
          <a:blip r:embed="rId4">
            <a:alphaModFix/>
          </a:blip>
          <a:stretch>
            <a:fillRect/>
          </a:stretch>
        </p:blipFill>
        <p:spPr>
          <a:xfrm>
            <a:off x="2683726" y="1727800"/>
            <a:ext cx="4025651" cy="3098550"/>
          </a:xfrm>
          <a:prstGeom prst="rect">
            <a:avLst/>
          </a:prstGeom>
          <a:noFill/>
          <a:ln>
            <a:noFill/>
          </a:ln>
        </p:spPr>
      </p:pic>
      <p:sp>
        <p:nvSpPr>
          <p:cNvPr id="360" name="Google Shape;360;p52"/>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6" name="Google Shape;366;p53"/>
          <p:cNvSpPr txBox="1"/>
          <p:nvPr/>
        </p:nvSpPr>
        <p:spPr>
          <a:xfrm>
            <a:off x="4860825" y="1857750"/>
            <a:ext cx="3795000" cy="261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Ahora tendrás disponible</a:t>
            </a:r>
            <a:r>
              <a:rPr i="1" lang="en-GB" sz="1800">
                <a:latin typeface="Helvetica Neue Light"/>
                <a:ea typeface="Helvetica Neue Light"/>
                <a:cs typeface="Helvetica Neue Light"/>
                <a:sym typeface="Helvetica Neue Light"/>
              </a:rPr>
              <a:t> Git Bash</a:t>
            </a:r>
            <a:r>
              <a:rPr lang="en-GB" sz="1800">
                <a:latin typeface="Helvetica Neue Light"/>
                <a:ea typeface="Helvetica Neue Light"/>
                <a:cs typeface="Helvetica Neue Light"/>
                <a:sym typeface="Helvetica Neue Light"/>
              </a:rPr>
              <a:t> desde tu lista de programas</a:t>
            </a:r>
            <a:r>
              <a:rPr lang="en-GB" sz="1800">
                <a:latin typeface="Helvetica Neue Light"/>
                <a:ea typeface="Helvetica Neue Light"/>
                <a:cs typeface="Helvetica Neue Light"/>
                <a:sym typeface="Helvetica Neue Light"/>
              </a:rPr>
              <a:t>.</a:t>
            </a:r>
            <a:r>
              <a:rPr lang="en-GB" sz="1800">
                <a:latin typeface="Helvetica Neue Light"/>
                <a:ea typeface="Helvetica Neue Light"/>
                <a:cs typeface="Helvetica Neue Light"/>
                <a:sym typeface="Helvetica Neue Light"/>
              </a:rPr>
              <a:t> Aquí es donde trabajaremos con Git.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Alternativa: Git GUI, para tener una interfaz más amigable.</a:t>
            </a:r>
            <a:endParaRPr sz="1800">
              <a:latin typeface="Helvetica Neue Light"/>
              <a:ea typeface="Helvetica Neue Light"/>
              <a:cs typeface="Helvetica Neue Light"/>
              <a:sym typeface="Helvetica Neue Light"/>
            </a:endParaRPr>
          </a:p>
        </p:txBody>
      </p:sp>
      <p:pic>
        <p:nvPicPr>
          <p:cNvPr id="367" name="Google Shape;367;p53"/>
          <p:cNvPicPr preferRelativeResize="0"/>
          <p:nvPr/>
        </p:nvPicPr>
        <p:blipFill>
          <a:blip r:embed="rId4">
            <a:alphaModFix/>
          </a:blip>
          <a:stretch>
            <a:fillRect/>
          </a:stretch>
        </p:blipFill>
        <p:spPr>
          <a:xfrm>
            <a:off x="786725" y="1353878"/>
            <a:ext cx="3975275" cy="3387275"/>
          </a:xfrm>
          <a:prstGeom prst="rect">
            <a:avLst/>
          </a:prstGeom>
          <a:noFill/>
          <a:ln>
            <a:noFill/>
          </a:ln>
        </p:spPr>
      </p:pic>
      <p:sp>
        <p:nvSpPr>
          <p:cNvPr id="368" name="Google Shape;368;p53"/>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(WINDOWS)</a:t>
            </a:r>
            <a:endParaRPr i="1" sz="3600">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GIT</a:t>
            </a:r>
            <a:endParaRPr b="0" i="1" sz="3600" u="none" cap="none" strike="noStrike">
              <a:solidFill>
                <a:srgbClr val="121212"/>
              </a:solidFill>
              <a:latin typeface="Anton"/>
              <a:ea typeface="Anton"/>
              <a:cs typeface="Anton"/>
              <a:sym typeface="Anton"/>
            </a:endParaRPr>
          </a:p>
        </p:txBody>
      </p:sp>
      <p:sp>
        <p:nvSpPr>
          <p:cNvPr id="114" name="Google Shape;114;p27"/>
          <p:cNvSpPr txBox="1"/>
          <p:nvPr/>
        </p:nvSpPr>
        <p:spPr>
          <a:xfrm>
            <a:off x="1875900" y="1673925"/>
            <a:ext cx="5392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14</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15" name="Google Shape;115;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4" name="Google Shape;374;p54"/>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600">
                <a:latin typeface="Helvetica Neue Light"/>
                <a:ea typeface="Helvetica Neue Light"/>
                <a:cs typeface="Helvetica Neue Light"/>
                <a:sym typeface="Helvetica Neue Light"/>
              </a:rPr>
              <a:t>1 - </a:t>
            </a:r>
            <a:r>
              <a:rPr lang="en-GB" sz="1600">
                <a:solidFill>
                  <a:srgbClr val="1C3643"/>
                </a:solidFill>
                <a:highlight>
                  <a:srgbClr val="FFFFFF"/>
                </a:highlight>
                <a:latin typeface="Helvetica Neue Light"/>
                <a:ea typeface="Helvetica Neue Light"/>
                <a:cs typeface="Helvetica Neue Light"/>
                <a:sym typeface="Helvetica Neue Light"/>
              </a:rPr>
              <a:t>Ve</a:t>
            </a:r>
            <a:r>
              <a:rPr lang="en-GB" sz="1600">
                <a:solidFill>
                  <a:srgbClr val="1C3643"/>
                </a:solidFill>
                <a:highlight>
                  <a:srgbClr val="FFFFFF"/>
                </a:highlight>
                <a:latin typeface="Helvetica Neue Light"/>
                <a:ea typeface="Helvetica Neue Light"/>
                <a:cs typeface="Helvetica Neue Light"/>
                <a:sym typeface="Helvetica Neue Light"/>
              </a:rPr>
              <a:t> a </a:t>
            </a:r>
            <a:r>
              <a:rPr lang="en-GB" sz="1600" u="sng">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lang="en-GB" sz="1600">
                <a:solidFill>
                  <a:srgbClr val="1C3643"/>
                </a:solidFill>
                <a:highlight>
                  <a:srgbClr val="FFFFFF"/>
                </a:highlight>
                <a:latin typeface="Helvetica Neue Light"/>
                <a:ea typeface="Helvetica Neue Light"/>
                <a:cs typeface="Helvetica Neue Light"/>
                <a:sym typeface="Helvetica Neue Light"/>
              </a:rPr>
              <a:t> y descarga el paquete de instalación “download (nro versión) for Mac” (o si </a:t>
            </a:r>
            <a:r>
              <a:rPr lang="en-GB" sz="1600">
                <a:solidFill>
                  <a:srgbClr val="1C3643"/>
                </a:solidFill>
                <a:highlight>
                  <a:srgbClr val="FFFFFF"/>
                </a:highlight>
                <a:latin typeface="Helvetica Neue Light"/>
                <a:ea typeface="Helvetica Neue Light"/>
                <a:cs typeface="Helvetica Neue Light"/>
                <a:sym typeface="Helvetica Neue Light"/>
              </a:rPr>
              <a:t>tienes</a:t>
            </a:r>
            <a:r>
              <a:rPr lang="en-GB" sz="1600">
                <a:solidFill>
                  <a:srgbClr val="1C3643"/>
                </a:solidFill>
                <a:highlight>
                  <a:srgbClr val="FFFFFF"/>
                </a:highlight>
                <a:latin typeface="Helvetica Neue Light"/>
                <a:ea typeface="Helvetica Neue Light"/>
                <a:cs typeface="Helvetica Neue Light"/>
                <a:sym typeface="Helvetica Neue Light"/>
              </a:rPr>
              <a:t> otro sistema operativo, dirá Windows o Linux).</a:t>
            </a:r>
            <a:endParaRPr sz="1600">
              <a:latin typeface="Helvetica Neue Light"/>
              <a:ea typeface="Helvetica Neue Light"/>
              <a:cs typeface="Helvetica Neue Light"/>
              <a:sym typeface="Helvetica Neue Light"/>
            </a:endParaRPr>
          </a:p>
        </p:txBody>
      </p:sp>
      <p:pic>
        <p:nvPicPr>
          <p:cNvPr id="375" name="Google Shape;375;p54"/>
          <p:cNvPicPr preferRelativeResize="0"/>
          <p:nvPr/>
        </p:nvPicPr>
        <p:blipFill>
          <a:blip r:embed="rId5">
            <a:alphaModFix/>
          </a:blip>
          <a:stretch>
            <a:fillRect/>
          </a:stretch>
        </p:blipFill>
        <p:spPr>
          <a:xfrm>
            <a:off x="727300" y="2184525"/>
            <a:ext cx="7724146" cy="2322700"/>
          </a:xfrm>
          <a:prstGeom prst="rect">
            <a:avLst/>
          </a:prstGeom>
          <a:noFill/>
          <a:ln>
            <a:noFill/>
          </a:ln>
        </p:spPr>
      </p:pic>
      <p:sp>
        <p:nvSpPr>
          <p:cNvPr id="376" name="Google Shape;376;p54"/>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(MAC)</a:t>
            </a:r>
            <a:endParaRPr i="1" sz="36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2" name="Google Shape;382;p55"/>
          <p:cNvSpPr txBox="1"/>
          <p:nvPr/>
        </p:nvSpPr>
        <p:spPr>
          <a:xfrm>
            <a:off x="839550" y="1073500"/>
            <a:ext cx="7464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latin typeface="Helvetica Neue Light"/>
                <a:ea typeface="Helvetica Neue Light"/>
                <a:cs typeface="Helvetica Neue Light"/>
                <a:sym typeface="Helvetica Neue Light"/>
              </a:rPr>
              <a:t>2 - </a:t>
            </a:r>
            <a:r>
              <a:rPr lang="en-GB" sz="1900">
                <a:highlight>
                  <a:srgbClr val="FFFFFF"/>
                </a:highlight>
                <a:latin typeface="Helvetica Neue Light"/>
                <a:ea typeface="Helvetica Neue Light"/>
                <a:cs typeface="Helvetica Neue Light"/>
                <a:sym typeface="Helvetica Neue Light"/>
              </a:rPr>
              <a:t>Posiblemente te salga este cartel de seguridad al intentar ejecutar el archivo descargado.</a:t>
            </a:r>
            <a:endParaRPr sz="1900">
              <a:latin typeface="Helvetica Neue Light"/>
              <a:ea typeface="Helvetica Neue Light"/>
              <a:cs typeface="Helvetica Neue Light"/>
              <a:sym typeface="Helvetica Neue Light"/>
            </a:endParaRPr>
          </a:p>
        </p:txBody>
      </p:sp>
      <p:pic>
        <p:nvPicPr>
          <p:cNvPr id="383" name="Google Shape;383;p55"/>
          <p:cNvPicPr preferRelativeResize="0"/>
          <p:nvPr/>
        </p:nvPicPr>
        <p:blipFill>
          <a:blip r:embed="rId4">
            <a:alphaModFix/>
          </a:blip>
          <a:stretch>
            <a:fillRect/>
          </a:stretch>
        </p:blipFill>
        <p:spPr>
          <a:xfrm>
            <a:off x="3100500" y="1853050"/>
            <a:ext cx="4551201" cy="2806574"/>
          </a:xfrm>
          <a:prstGeom prst="rect">
            <a:avLst/>
          </a:prstGeom>
          <a:noFill/>
          <a:ln>
            <a:noFill/>
          </a:ln>
        </p:spPr>
      </p:pic>
      <p:sp>
        <p:nvSpPr>
          <p:cNvPr id="384" name="Google Shape;384;p55"/>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(MAC)</a:t>
            </a:r>
            <a:endParaRPr i="1" sz="3600">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0" name="Google Shape;390;p56"/>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3 - </a:t>
            </a:r>
            <a:r>
              <a:rPr lang="en-GB" sz="1800">
                <a:highlight>
                  <a:srgbClr val="FFFFFF"/>
                </a:highlight>
                <a:latin typeface="Helvetica Neue Light"/>
                <a:ea typeface="Helvetica Neue Light"/>
                <a:cs typeface="Helvetica Neue Light"/>
                <a:sym typeface="Helvetica Neue Light"/>
              </a:rPr>
              <a:t>Ve a “</a:t>
            </a:r>
            <a:r>
              <a:rPr i="1" lang="en-GB" sz="1800">
                <a:highlight>
                  <a:srgbClr val="FFFFFF"/>
                </a:highlight>
                <a:latin typeface="Helvetica Neue Light"/>
                <a:ea typeface="Helvetica Neue Light"/>
                <a:cs typeface="Helvetica Neue Light"/>
                <a:sym typeface="Helvetica Neue Light"/>
              </a:rPr>
              <a:t>preferencias de sistema</a:t>
            </a:r>
            <a:r>
              <a:rPr lang="en-GB" sz="1800">
                <a:highlight>
                  <a:srgbClr val="FFFFFF"/>
                </a:highlight>
                <a:latin typeface="Helvetica Neue Light"/>
                <a:ea typeface="Helvetica Neue Light"/>
                <a:cs typeface="Helvetica Neue Light"/>
                <a:sym typeface="Helvetica Neue Light"/>
              </a:rPr>
              <a:t>” → “</a:t>
            </a:r>
            <a:r>
              <a:rPr i="1" lang="en-GB" sz="1800">
                <a:highlight>
                  <a:srgbClr val="FFFFFF"/>
                </a:highlight>
                <a:latin typeface="Helvetica Neue Light"/>
                <a:ea typeface="Helvetica Neue Light"/>
                <a:cs typeface="Helvetica Neue Light"/>
                <a:sym typeface="Helvetica Neue Light"/>
              </a:rPr>
              <a:t>seguridad</a:t>
            </a:r>
            <a:r>
              <a:rPr lang="en-GB" sz="1800">
                <a:highlight>
                  <a:srgbClr val="FFFFFF"/>
                </a:highlight>
                <a:latin typeface="Helvetica Neue Light"/>
                <a:ea typeface="Helvetica Neue Light"/>
                <a:cs typeface="Helvetica Neue Light"/>
                <a:sym typeface="Helvetica Neue Light"/>
              </a:rPr>
              <a:t>” y encontrarán lo siguiente. Hacen clic en “</a:t>
            </a:r>
            <a:r>
              <a:rPr i="1" lang="en-GB" sz="1800">
                <a:highlight>
                  <a:srgbClr val="FFFFFF"/>
                </a:highlight>
                <a:latin typeface="Helvetica Neue Light"/>
                <a:ea typeface="Helvetica Neue Light"/>
                <a:cs typeface="Helvetica Neue Light"/>
                <a:sym typeface="Helvetica Neue Light"/>
              </a:rPr>
              <a:t>abrir de todos modos</a:t>
            </a:r>
            <a:r>
              <a:rPr lang="en-GB" sz="1800">
                <a:highlight>
                  <a:srgbClr val="FFFFFF"/>
                </a:highlight>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391" name="Google Shape;391;p56"/>
          <p:cNvPicPr preferRelativeResize="0"/>
          <p:nvPr/>
        </p:nvPicPr>
        <p:blipFill>
          <a:blip r:embed="rId4">
            <a:alphaModFix/>
          </a:blip>
          <a:stretch>
            <a:fillRect/>
          </a:stretch>
        </p:blipFill>
        <p:spPr>
          <a:xfrm>
            <a:off x="786725" y="2317875"/>
            <a:ext cx="7598376" cy="1597325"/>
          </a:xfrm>
          <a:prstGeom prst="rect">
            <a:avLst/>
          </a:prstGeom>
          <a:noFill/>
          <a:ln>
            <a:noFill/>
          </a:ln>
        </p:spPr>
      </p:pic>
      <p:sp>
        <p:nvSpPr>
          <p:cNvPr id="392" name="Google Shape;392;p56"/>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(MAC)</a:t>
            </a:r>
            <a:endParaRPr i="1" sz="3600">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8" name="Google Shape;398;p57"/>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4 - </a:t>
            </a:r>
            <a:r>
              <a:rPr lang="en-GB" sz="1800">
                <a:highlight>
                  <a:srgbClr val="FFFFFF"/>
                </a:highlight>
                <a:latin typeface="Helvetica Neue Light"/>
                <a:ea typeface="Helvetica Neue Light"/>
                <a:cs typeface="Helvetica Neue Light"/>
                <a:sym typeface="Helvetica Neue Light"/>
              </a:rPr>
              <a:t>Un cartel más, y clic en “abrir”.</a:t>
            </a:r>
            <a:endParaRPr sz="1800">
              <a:latin typeface="Helvetica Neue Light"/>
              <a:ea typeface="Helvetica Neue Light"/>
              <a:cs typeface="Helvetica Neue Light"/>
              <a:sym typeface="Helvetica Neue Light"/>
            </a:endParaRPr>
          </a:p>
        </p:txBody>
      </p:sp>
      <p:pic>
        <p:nvPicPr>
          <p:cNvPr id="399" name="Google Shape;399;p57"/>
          <p:cNvPicPr preferRelativeResize="0"/>
          <p:nvPr/>
        </p:nvPicPr>
        <p:blipFill>
          <a:blip r:embed="rId4">
            <a:alphaModFix/>
          </a:blip>
          <a:stretch>
            <a:fillRect/>
          </a:stretch>
        </p:blipFill>
        <p:spPr>
          <a:xfrm>
            <a:off x="2106638" y="2032125"/>
            <a:ext cx="4965478" cy="2806575"/>
          </a:xfrm>
          <a:prstGeom prst="rect">
            <a:avLst/>
          </a:prstGeom>
          <a:noFill/>
          <a:ln>
            <a:noFill/>
          </a:ln>
        </p:spPr>
      </p:pic>
      <p:sp>
        <p:nvSpPr>
          <p:cNvPr id="400" name="Google Shape;400;p57"/>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(MAC)</a:t>
            </a:r>
            <a:endParaRPr i="1" sz="3600">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6" name="Google Shape;406;p58"/>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latin typeface="Helvetica Neue Light"/>
                <a:ea typeface="Helvetica Neue Light"/>
                <a:cs typeface="Helvetica Neue Light"/>
                <a:sym typeface="Helvetica Neue Light"/>
              </a:rPr>
              <a:t>5 - </a:t>
            </a:r>
            <a:r>
              <a:rPr lang="en-GB" sz="1900">
                <a:highlight>
                  <a:srgbClr val="FFFFFF"/>
                </a:highlight>
                <a:latin typeface="Helvetica Neue Light"/>
                <a:ea typeface="Helvetica Neue Light"/>
                <a:cs typeface="Helvetica Neue Light"/>
                <a:sym typeface="Helvetica Neue Light"/>
              </a:rPr>
              <a:t>Instalado, haz clic en continuar hasta que diga “</a:t>
            </a:r>
            <a:r>
              <a:rPr i="1" lang="en-GB" sz="1900">
                <a:highlight>
                  <a:srgbClr val="FFFFFF"/>
                </a:highlight>
                <a:latin typeface="Helvetica Neue Light"/>
                <a:ea typeface="Helvetica Neue Light"/>
                <a:cs typeface="Helvetica Neue Light"/>
                <a:sym typeface="Helvetica Neue Light"/>
              </a:rPr>
              <a:t>la </a:t>
            </a:r>
            <a:r>
              <a:rPr i="1" lang="en-GB" sz="1900">
                <a:highlight>
                  <a:srgbClr val="FFFFFF"/>
                </a:highlight>
                <a:latin typeface="Helvetica Neue Light"/>
                <a:ea typeface="Helvetica Neue Light"/>
                <a:cs typeface="Helvetica Neue Light"/>
                <a:sym typeface="Helvetica Neue Light"/>
              </a:rPr>
              <a:t>instalación</a:t>
            </a:r>
            <a:r>
              <a:rPr i="1" lang="en-GB" sz="1900">
                <a:highlight>
                  <a:srgbClr val="FFFFFF"/>
                </a:highlight>
                <a:latin typeface="Helvetica Neue Light"/>
                <a:ea typeface="Helvetica Neue Light"/>
                <a:cs typeface="Helvetica Neue Light"/>
                <a:sym typeface="Helvetica Neue Light"/>
              </a:rPr>
              <a:t> se completó</a:t>
            </a:r>
            <a:r>
              <a:rPr lang="en-GB" sz="1900">
                <a:highlight>
                  <a:srgbClr val="FFFFFF"/>
                </a:highlight>
                <a:latin typeface="Helvetica Neue Light"/>
                <a:ea typeface="Helvetica Neue Light"/>
                <a:cs typeface="Helvetica Neue Light"/>
                <a:sym typeface="Helvetica Neue Light"/>
              </a:rPr>
              <a:t>”.</a:t>
            </a:r>
            <a:endParaRPr sz="1900">
              <a:latin typeface="Helvetica Neue Light"/>
              <a:ea typeface="Helvetica Neue Light"/>
              <a:cs typeface="Helvetica Neue Light"/>
              <a:sym typeface="Helvetica Neue Light"/>
            </a:endParaRPr>
          </a:p>
        </p:txBody>
      </p:sp>
      <p:pic>
        <p:nvPicPr>
          <p:cNvPr id="407" name="Google Shape;407;p58"/>
          <p:cNvPicPr preferRelativeResize="0"/>
          <p:nvPr/>
        </p:nvPicPr>
        <p:blipFill>
          <a:blip r:embed="rId4">
            <a:alphaModFix/>
          </a:blip>
          <a:stretch>
            <a:fillRect/>
          </a:stretch>
        </p:blipFill>
        <p:spPr>
          <a:xfrm>
            <a:off x="588063" y="2146300"/>
            <a:ext cx="4065192" cy="2887724"/>
          </a:xfrm>
          <a:prstGeom prst="rect">
            <a:avLst/>
          </a:prstGeom>
          <a:noFill/>
          <a:ln>
            <a:noFill/>
          </a:ln>
        </p:spPr>
      </p:pic>
      <p:pic>
        <p:nvPicPr>
          <p:cNvPr id="408" name="Google Shape;408;p58"/>
          <p:cNvPicPr preferRelativeResize="0"/>
          <p:nvPr/>
        </p:nvPicPr>
        <p:blipFill>
          <a:blip r:embed="rId5">
            <a:alphaModFix/>
          </a:blip>
          <a:stretch>
            <a:fillRect/>
          </a:stretch>
        </p:blipFill>
        <p:spPr>
          <a:xfrm>
            <a:off x="4748089" y="2146300"/>
            <a:ext cx="4065201" cy="2894329"/>
          </a:xfrm>
          <a:prstGeom prst="rect">
            <a:avLst/>
          </a:prstGeom>
          <a:noFill/>
          <a:ln>
            <a:noFill/>
          </a:ln>
        </p:spPr>
      </p:pic>
      <p:sp>
        <p:nvSpPr>
          <p:cNvPr id="409" name="Google Shape;409;p58"/>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INSTALACIÓN DE GIT (MAC)</a:t>
            </a:r>
            <a:endParaRPr i="1" sz="3600">
              <a:latin typeface="Anton"/>
              <a:ea typeface="Anton"/>
              <a:cs typeface="Anton"/>
              <a:sym typeface="Ant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5" name="Google Shape;415;p59"/>
          <p:cNvSpPr txBox="1"/>
          <p:nvPr/>
        </p:nvSpPr>
        <p:spPr>
          <a:xfrm>
            <a:off x="4860825" y="2592550"/>
            <a:ext cx="3795000" cy="157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100">
                <a:highlight>
                  <a:srgbClr val="FFFFFF"/>
                </a:highlight>
                <a:latin typeface="Helvetica Neue Light"/>
                <a:ea typeface="Helvetica Neue Light"/>
                <a:cs typeface="Helvetica Neue Light"/>
                <a:sym typeface="Helvetica Neue Light"/>
              </a:rPr>
              <a:t>Buscar en su menú el Git Bash, para abrir la terminal e iniciar con los comandos.</a:t>
            </a:r>
            <a:endParaRPr sz="2100">
              <a:highlight>
                <a:srgbClr val="FFFFFF"/>
              </a:highlight>
              <a:latin typeface="Helvetica Neue Light"/>
              <a:ea typeface="Helvetica Neue Light"/>
              <a:cs typeface="Helvetica Neue Light"/>
              <a:sym typeface="Helvetica Neue Light"/>
            </a:endParaRPr>
          </a:p>
        </p:txBody>
      </p:sp>
      <p:pic>
        <p:nvPicPr>
          <p:cNvPr id="416" name="Google Shape;416;p59"/>
          <p:cNvPicPr preferRelativeResize="0"/>
          <p:nvPr/>
        </p:nvPicPr>
        <p:blipFill>
          <a:blip r:embed="rId4">
            <a:alphaModFix/>
          </a:blip>
          <a:stretch>
            <a:fillRect/>
          </a:stretch>
        </p:blipFill>
        <p:spPr>
          <a:xfrm>
            <a:off x="786725" y="1353878"/>
            <a:ext cx="3975275" cy="3387275"/>
          </a:xfrm>
          <a:prstGeom prst="rect">
            <a:avLst/>
          </a:prstGeom>
          <a:noFill/>
          <a:ln>
            <a:noFill/>
          </a:ln>
        </p:spPr>
      </p:pic>
      <p:sp>
        <p:nvSpPr>
          <p:cNvPr id="417" name="Google Shape;417;p59"/>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EMPECEMOS CON GIT</a:t>
            </a:r>
            <a:endParaRPr i="1" sz="3600">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3" name="Google Shape;423;p60"/>
          <p:cNvSpPr txBox="1"/>
          <p:nvPr/>
        </p:nvSpPr>
        <p:spPr>
          <a:xfrm>
            <a:off x="514650" y="1811850"/>
            <a:ext cx="8114700" cy="4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Escribe </a:t>
            </a:r>
            <a:r>
              <a:rPr i="1" lang="en-GB" sz="1800">
                <a:latin typeface="Helvetica Neue Light"/>
                <a:ea typeface="Helvetica Neue Light"/>
                <a:cs typeface="Helvetica Neue Light"/>
                <a:sym typeface="Helvetica Neue Light"/>
              </a:rPr>
              <a:t>git --version</a:t>
            </a:r>
            <a:r>
              <a:rPr lang="en-GB" sz="1800">
                <a:latin typeface="Helvetica Neue Light"/>
                <a:ea typeface="Helvetica Neue Light"/>
                <a:cs typeface="Helvetica Neue Light"/>
                <a:sym typeface="Helvetica Neue Light"/>
              </a:rPr>
              <a:t> y presiona Enter.</a:t>
            </a:r>
            <a:endParaRPr sz="1800">
              <a:latin typeface="Helvetica Neue Light"/>
              <a:ea typeface="Helvetica Neue Light"/>
              <a:cs typeface="Helvetica Neue Light"/>
              <a:sym typeface="Helvetica Neue Light"/>
            </a:endParaRPr>
          </a:p>
        </p:txBody>
      </p:sp>
      <p:graphicFrame>
        <p:nvGraphicFramePr>
          <p:cNvPr id="424" name="Google Shape;424;p60"/>
          <p:cNvGraphicFramePr/>
          <p:nvPr/>
        </p:nvGraphicFramePr>
        <p:xfrm>
          <a:off x="1409475" y="2761225"/>
          <a:ext cx="3000000" cy="3000000"/>
        </p:xfrm>
        <a:graphic>
          <a:graphicData uri="http://schemas.openxmlformats.org/drawingml/2006/table">
            <a:tbl>
              <a:tblPr>
                <a:noFill/>
                <a:tableStyleId>{2AA93960-80AF-4EFF-AC28-11824AC9BB53}</a:tableStyleId>
              </a:tblPr>
              <a:tblGrid>
                <a:gridCol w="5047900"/>
              </a:tblGrid>
              <a:tr h="12700">
                <a:tc>
                  <a:txBody>
                    <a:bodyPr/>
                    <a:lstStyle/>
                    <a:p>
                      <a:pPr indent="0" lvl="0" marL="0" rtl="0" algn="l">
                        <a:spcBef>
                          <a:spcPts val="0"/>
                        </a:spcBef>
                        <a:spcAft>
                          <a:spcPts val="0"/>
                        </a:spcAft>
                        <a:buNone/>
                      </a:pPr>
                      <a:r>
                        <a:rPr lang="en-GB" sz="1800">
                          <a:solidFill>
                            <a:srgbClr val="00FF00"/>
                          </a:solidFill>
                          <a:highlight>
                            <a:srgbClr val="000000"/>
                          </a:highlight>
                          <a:latin typeface="Didact Gothic"/>
                          <a:ea typeface="Didact Gothic"/>
                          <a:cs typeface="Didact Gothic"/>
                          <a:sym typeface="Didact Gothic"/>
                        </a:rPr>
                        <a:t>john@MyShopSolutions</a:t>
                      </a:r>
                      <a:r>
                        <a:rPr lang="en-GB" sz="1800">
                          <a:solidFill>
                            <a:srgbClr val="FF00FF"/>
                          </a:solidFill>
                          <a:highlight>
                            <a:srgbClr val="000000"/>
                          </a:highlight>
                          <a:latin typeface="Didact Gothic"/>
                          <a:ea typeface="Didact Gothic"/>
                          <a:cs typeface="Didact Gothic"/>
                          <a:sym typeface="Didact Gothic"/>
                        </a:rPr>
                        <a:t>: ~$</a:t>
                      </a:r>
                      <a:r>
                        <a:rPr lang="en-GB" sz="1800">
                          <a:solidFill>
                            <a:srgbClr val="F3F3F3"/>
                          </a:solidFill>
                          <a:highlight>
                            <a:srgbClr val="000000"/>
                          </a:highlight>
                          <a:latin typeface="Didact Gothic"/>
                          <a:ea typeface="Didact Gothic"/>
                          <a:cs typeface="Didact Gothic"/>
                          <a:sym typeface="Didact Gothic"/>
                        </a:rPr>
                        <a:t> git --version</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FFFFFF"/>
                          </a:solidFill>
                          <a:highlight>
                            <a:schemeClr val="dk1"/>
                          </a:highlight>
                          <a:latin typeface="Didact Gothic"/>
                          <a:ea typeface="Didact Gothic"/>
                          <a:cs typeface="Didact Gothic"/>
                          <a:sym typeface="Didact Gothic"/>
                        </a:rPr>
                        <a:t>git version 2.17.1</a:t>
                      </a:r>
                      <a:endParaRPr sz="18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 ~$</a:t>
                      </a:r>
                      <a:endParaRPr sz="1800">
                        <a:solidFill>
                          <a:srgbClr val="999999"/>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25" name="Google Shape;425;p60"/>
          <p:cNvSpPr txBox="1"/>
          <p:nvPr/>
        </p:nvSpPr>
        <p:spPr>
          <a:xfrm>
            <a:off x="1626300" y="120850"/>
            <a:ext cx="58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VERIFICANDO VERSIÓN DE GIT</a:t>
            </a:r>
            <a:endParaRPr i="1" sz="36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1" name="Google Shape;431;p61"/>
          <p:cNvSpPr txBox="1"/>
          <p:nvPr/>
        </p:nvSpPr>
        <p:spPr>
          <a:xfrm>
            <a:off x="1023600" y="1597950"/>
            <a:ext cx="7096800" cy="242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300">
                <a:latin typeface="Helvetica Neue"/>
                <a:ea typeface="Helvetica Neue"/>
                <a:cs typeface="Helvetica Neue"/>
                <a:sym typeface="Helvetica Neue"/>
              </a:rPr>
              <a:t>Tu identidad</a:t>
            </a:r>
            <a:endParaRPr b="1" sz="2300">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u="sng">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Lo primero que deberías hacer cuando instalas Git es establecer tu nombre de usuario y dirección de correo electrónico. Esto es importante porque las confirmaciones de cambios (commits) en Git usan esta información, y es introducida de manera inmutable en los commits que envías.</a:t>
            </a:r>
            <a:endParaRPr sz="1800">
              <a:latin typeface="Helvetica Neue Light"/>
              <a:ea typeface="Helvetica Neue Light"/>
              <a:cs typeface="Helvetica Neue Light"/>
              <a:sym typeface="Helvetica Neue Light"/>
            </a:endParaRPr>
          </a:p>
        </p:txBody>
      </p:sp>
      <p:sp>
        <p:nvSpPr>
          <p:cNvPr id="432" name="Google Shape;432;p61"/>
          <p:cNvSpPr txBox="1"/>
          <p:nvPr/>
        </p:nvSpPr>
        <p:spPr>
          <a:xfrm>
            <a:off x="1264200" y="234975"/>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CONFIGURANDO GIT POR PRIMERA VEZ</a:t>
            </a:r>
            <a:endParaRPr i="1" sz="3600">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cxnSp>
        <p:nvCxnSpPr>
          <p:cNvPr id="437" name="Google Shape;437;p62"/>
          <p:cNvCxnSpPr>
            <a:stCxn id="438" idx="6"/>
            <a:endCxn id="439" idx="2"/>
          </p:cNvCxnSpPr>
          <p:nvPr/>
        </p:nvCxnSpPr>
        <p:spPr>
          <a:xfrm>
            <a:off x="1841480" y="2469625"/>
            <a:ext cx="5595900" cy="45900"/>
          </a:xfrm>
          <a:prstGeom prst="straightConnector1">
            <a:avLst/>
          </a:prstGeom>
          <a:noFill/>
          <a:ln cap="flat" cmpd="sng" w="9525">
            <a:solidFill>
              <a:srgbClr val="3CEFAB"/>
            </a:solidFill>
            <a:prstDash val="solid"/>
            <a:round/>
            <a:headEnd len="sm" w="sm" type="none"/>
            <a:tailEnd len="sm" w="sm" type="none"/>
          </a:ln>
        </p:spPr>
      </p:cxnSp>
      <p:sp>
        <p:nvSpPr>
          <p:cNvPr id="440" name="Google Shape;440;p62"/>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39" name="Google Shape;439;p62"/>
          <p:cNvSpPr/>
          <p:nvPr/>
        </p:nvSpPr>
        <p:spPr>
          <a:xfrm>
            <a:off x="74373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41" name="Google Shape;441;p62"/>
          <p:cNvSpPr txBox="1"/>
          <p:nvPr/>
        </p:nvSpPr>
        <p:spPr>
          <a:xfrm>
            <a:off x="228600" y="30842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Elige un nombre de usuario que recuerdes fácil, y el email que en la próxima clase usarás en Github.</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42" name="Google Shape;442;p62"/>
          <p:cNvSpPr txBox="1"/>
          <p:nvPr/>
        </p:nvSpPr>
        <p:spPr>
          <a:xfrm>
            <a:off x="3479800" y="3089025"/>
            <a:ext cx="23907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Establece el nombre con el comando: git config --global user.name "Nombre Apellido".</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43" name="Google Shape;443;p62"/>
          <p:cNvSpPr txBox="1"/>
          <p:nvPr/>
        </p:nvSpPr>
        <p:spPr>
          <a:xfrm>
            <a:off x="6100200" y="2931825"/>
            <a:ext cx="27552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Establece el correo a usar con el comando.  git config --global user.email johndoe@example.com</a:t>
            </a:r>
            <a:endParaRPr b="0" i="0" sz="1800" u="none" cap="none" strike="noStrike">
              <a:solidFill>
                <a:srgbClr val="000000"/>
              </a:solidFill>
              <a:latin typeface="Helvetica Neue Light"/>
              <a:ea typeface="Helvetica Neue Light"/>
              <a:cs typeface="Helvetica Neue Light"/>
              <a:sym typeface="Helvetica Neue Light"/>
            </a:endParaRPr>
          </a:p>
        </p:txBody>
      </p:sp>
      <p:sp>
        <p:nvSpPr>
          <p:cNvPr id="444" name="Google Shape;444;p62"/>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45" name="Google Shape;445;p62"/>
          <p:cNvSpPr txBox="1"/>
          <p:nvPr/>
        </p:nvSpPr>
        <p:spPr>
          <a:xfrm>
            <a:off x="7570057" y="2263295"/>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46" name="Google Shape;446;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7" name="Google Shape;447;p62"/>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chemeClr val="dk1"/>
                </a:solidFill>
                <a:latin typeface="Anton"/>
                <a:ea typeface="Anton"/>
                <a:cs typeface="Anton"/>
                <a:sym typeface="Anton"/>
              </a:rPr>
              <a:t>CONFIGURANDO GIT POR PRIMERA VEZ</a:t>
            </a:r>
            <a:endParaRPr i="1" sz="3600">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i="1" sz="3600">
              <a:solidFill>
                <a:schemeClr val="dk1"/>
              </a:solidFill>
              <a:latin typeface="Anton"/>
              <a:ea typeface="Anton"/>
              <a:cs typeface="Anton"/>
              <a:sym typeface="Anton"/>
            </a:endParaRPr>
          </a:p>
        </p:txBody>
      </p:sp>
      <p:sp>
        <p:nvSpPr>
          <p:cNvPr id="438" name="Google Shape;438;p62"/>
          <p:cNvSpPr/>
          <p:nvPr/>
        </p:nvSpPr>
        <p:spPr>
          <a:xfrm>
            <a:off x="12273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448" name="Google Shape;448;p62"/>
          <p:cNvSpPr txBox="1"/>
          <p:nvPr/>
        </p:nvSpPr>
        <p:spPr>
          <a:xfrm>
            <a:off x="1379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63"/>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454" name="Google Shape;454;p63"/>
          <p:cNvGraphicFramePr/>
          <p:nvPr/>
        </p:nvGraphicFramePr>
        <p:xfrm>
          <a:off x="619225" y="2373025"/>
          <a:ext cx="3000000" cy="3000000"/>
        </p:xfrm>
        <a:graphic>
          <a:graphicData uri="http://schemas.openxmlformats.org/drawingml/2006/table">
            <a:tbl>
              <a:tblPr>
                <a:noFill/>
                <a:tableStyleId>{2AA93960-80AF-4EFF-AC28-11824AC9BB53}</a:tableStyleId>
              </a:tblPr>
              <a:tblGrid>
                <a:gridCol w="7993975"/>
              </a:tblGrid>
              <a:tr h="12700">
                <a:tc>
                  <a:txBody>
                    <a:bodyPr/>
                    <a:lstStyle/>
                    <a:p>
                      <a:pPr indent="0" lvl="0" marL="0" rtl="0" algn="l">
                        <a:spcBef>
                          <a:spcPts val="0"/>
                        </a:spcBef>
                        <a:spcAft>
                          <a:spcPts val="0"/>
                        </a:spcAft>
                        <a:buClr>
                          <a:schemeClr val="dk1"/>
                        </a:buClr>
                        <a:buSzPts val="1100"/>
                        <a:buFont typeface="Arial"/>
                        <a:buNone/>
                      </a:pPr>
                      <a:r>
                        <a:rPr lang="en-GB" sz="1800">
                          <a:solidFill>
                            <a:srgbClr val="999999"/>
                          </a:solidFill>
                          <a:highlight>
                            <a:schemeClr val="dk1"/>
                          </a:highlight>
                          <a:latin typeface="Didact Gothic"/>
                          <a:ea typeface="Didact Gothic"/>
                          <a:cs typeface="Didact Gothic"/>
                          <a:sym typeface="Didact Gothic"/>
                        </a:rPr>
                        <a:t>/* Paso 2*/</a:t>
                      </a:r>
                      <a:endParaRPr sz="1800">
                        <a:solidFill>
                          <a:srgbClr val="00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00FF00"/>
                          </a:solidFill>
                          <a:highlight>
                            <a:srgbClr val="000000"/>
                          </a:highlight>
                          <a:latin typeface="Didact Gothic"/>
                          <a:ea typeface="Didact Gothic"/>
                          <a:cs typeface="Didact Gothic"/>
                          <a:sym typeface="Didact Gothic"/>
                        </a:rPr>
                        <a:t>john@MyShopSolutions</a:t>
                      </a:r>
                      <a:r>
                        <a:rPr lang="en-GB" sz="1800">
                          <a:solidFill>
                            <a:srgbClr val="FF00FF"/>
                          </a:solidFill>
                          <a:highlight>
                            <a:srgbClr val="000000"/>
                          </a:highlight>
                          <a:latin typeface="Didact Gothic"/>
                          <a:ea typeface="Didact Gothic"/>
                          <a:cs typeface="Didact Gothic"/>
                          <a:sym typeface="Didact Gothic"/>
                        </a:rPr>
                        <a:t>: ~$</a:t>
                      </a:r>
                      <a:r>
                        <a:rPr lang="en-GB" sz="1800">
                          <a:solidFill>
                            <a:srgbClr val="F3F3F3"/>
                          </a:solidFill>
                          <a:highlight>
                            <a:srgbClr val="000000"/>
                          </a:highlight>
                          <a:latin typeface="Didact Gothic"/>
                          <a:ea typeface="Didact Gothic"/>
                          <a:cs typeface="Didact Gothic"/>
                          <a:sym typeface="Didact Gothic"/>
                        </a:rPr>
                        <a:t> git config --global user.name "John Doe"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999999"/>
                          </a:solidFill>
                          <a:highlight>
                            <a:schemeClr val="dk1"/>
                          </a:highlight>
                          <a:latin typeface="Didact Gothic"/>
                          <a:ea typeface="Didact Gothic"/>
                          <a:cs typeface="Didact Gothic"/>
                          <a:sym typeface="Didact Gothic"/>
                        </a:rPr>
                        <a:t>/* Paso 3*/</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a:t>
                      </a:r>
                      <a:r>
                        <a:rPr b="1" lang="en-GB" sz="1800">
                          <a:solidFill>
                            <a:srgbClr val="FF00FF"/>
                          </a:solidFill>
                          <a:highlight>
                            <a:schemeClr val="dk1"/>
                          </a:highlight>
                          <a:latin typeface="Didact Gothic"/>
                          <a:ea typeface="Didact Gothic"/>
                          <a:cs typeface="Didact Gothic"/>
                          <a:sym typeface="Didact Gothic"/>
                        </a:rPr>
                        <a:t>~$</a:t>
                      </a:r>
                      <a:r>
                        <a:rPr lang="en-GB" sz="1800">
                          <a:solidFill>
                            <a:srgbClr val="F3F3F3"/>
                          </a:solidFill>
                          <a:highlight>
                            <a:srgbClr val="000000"/>
                          </a:highlight>
                          <a:latin typeface="Didact Gothic"/>
                          <a:ea typeface="Didact Gothic"/>
                          <a:cs typeface="Didact Gothic"/>
                          <a:sym typeface="Didact Gothic"/>
                        </a:rPr>
                        <a:t> git config --global user.email johndoe@example.com</a:t>
                      </a:r>
                      <a:endParaRPr sz="1800">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55" name="Google Shape;455;p63"/>
          <p:cNvSpPr txBox="1"/>
          <p:nvPr/>
        </p:nvSpPr>
        <p:spPr>
          <a:xfrm>
            <a:off x="1264200" y="4256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CONFIGURANDO GIT POR PRIMERA VEZ</a:t>
            </a:r>
            <a:endParaRPr i="1" sz="3600">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9" name="Shape 119"/>
        <p:cNvGrpSpPr/>
        <p:nvPr/>
      </p:nvGrpSpPr>
      <p:grpSpPr>
        <a:xfrm>
          <a:off x="0" y="0"/>
          <a:ext cx="0" cy="0"/>
          <a:chOff x="0" y="0"/>
          <a:chExt cx="0" cy="0"/>
        </a:xfrm>
      </p:grpSpPr>
      <p:sp>
        <p:nvSpPr>
          <p:cNvPr id="120" name="Google Shape;120;p28"/>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Git.</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Aprender a usar la terminal.</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Usar los comandos básicos de Git.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21" name="Google Shape;121;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2" name="Google Shape;122;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3" name="Google Shape;123;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59" name="Shape 459"/>
        <p:cNvGrpSpPr/>
        <p:nvPr/>
      </p:nvGrpSpPr>
      <p:grpSpPr>
        <a:xfrm>
          <a:off x="0" y="0"/>
          <a:ext cx="0" cy="0"/>
          <a:chOff x="0" y="0"/>
          <a:chExt cx="0" cy="0"/>
        </a:xfrm>
      </p:grpSpPr>
      <p:pic>
        <p:nvPicPr>
          <p:cNvPr id="460" name="Google Shape;460;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61" name="Google Shape;461;p6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62" name="Google Shape;462;p64"/>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5"/>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468" name="Google Shape;468;p65"/>
          <p:cNvGraphicFramePr/>
          <p:nvPr/>
        </p:nvGraphicFramePr>
        <p:xfrm>
          <a:off x="1654825" y="2157525"/>
          <a:ext cx="3000000" cy="3000000"/>
        </p:xfrm>
        <a:graphic>
          <a:graphicData uri="http://schemas.openxmlformats.org/drawingml/2006/table">
            <a:tbl>
              <a:tblPr>
                <a:noFill/>
                <a:tableStyleId>{2AA93960-80AF-4EFF-AC28-11824AC9BB53}</a:tableStyleId>
              </a:tblPr>
              <a:tblGrid>
                <a:gridCol w="5731200"/>
              </a:tblGrid>
              <a:tr h="12700">
                <a:tc>
                  <a:txBody>
                    <a:bodyPr/>
                    <a:lstStyle/>
                    <a:p>
                      <a:pPr indent="0" lvl="0" marL="0" rtl="0" algn="l">
                        <a:spcBef>
                          <a:spcPts val="0"/>
                        </a:spcBef>
                        <a:spcAft>
                          <a:spcPts val="0"/>
                        </a:spcAft>
                        <a:buNone/>
                      </a:pPr>
                      <a:r>
                        <a:rPr lang="en-GB" sz="1800">
                          <a:solidFill>
                            <a:srgbClr val="00FF00"/>
                          </a:solidFill>
                          <a:highlight>
                            <a:srgbClr val="000000"/>
                          </a:highlight>
                          <a:latin typeface="Didact Gothic"/>
                          <a:ea typeface="Didact Gothic"/>
                          <a:cs typeface="Didact Gothic"/>
                          <a:sym typeface="Didact Gothic"/>
                        </a:rPr>
                        <a:t>john@MyShopSolutions</a:t>
                      </a:r>
                      <a:r>
                        <a:rPr lang="en-GB" sz="1800">
                          <a:solidFill>
                            <a:srgbClr val="FF00FF"/>
                          </a:solidFill>
                          <a:highlight>
                            <a:srgbClr val="000000"/>
                          </a:highlight>
                          <a:latin typeface="Didact Gothic"/>
                          <a:ea typeface="Didact Gothic"/>
                          <a:cs typeface="Didact Gothic"/>
                          <a:sym typeface="Didact Gothic"/>
                        </a:rPr>
                        <a:t>: ~$ </a:t>
                      </a:r>
                      <a:r>
                        <a:rPr lang="en-GB" sz="1800">
                          <a:solidFill>
                            <a:srgbClr val="F3F3F3"/>
                          </a:solidFill>
                          <a:highlight>
                            <a:srgbClr val="000000"/>
                          </a:highlight>
                          <a:latin typeface="Didact Gothic"/>
                          <a:ea typeface="Didact Gothic"/>
                          <a:cs typeface="Didact Gothic"/>
                          <a:sym typeface="Didact Gothic"/>
                        </a:rPr>
                        <a:t>git config --list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666666"/>
                          </a:solidFill>
                          <a:highlight>
                            <a:srgbClr val="000000"/>
                          </a:highlight>
                          <a:latin typeface="Didact Gothic"/>
                          <a:ea typeface="Didact Gothic"/>
                          <a:cs typeface="Didact Gothic"/>
                          <a:sym typeface="Didact Gothic"/>
                        </a:rPr>
                        <a:t>/* Se puede ver el usuario, el email y otros parámetros que dependerán de cada sistema operativo */</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user.name=John Doe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user.email=johndoe@example.com</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color.status=auto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color.branch=auto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color.interactive=auto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color.diff=auto</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69" name="Google Shape;469;p65"/>
          <p:cNvSpPr txBox="1"/>
          <p:nvPr/>
        </p:nvSpPr>
        <p:spPr>
          <a:xfrm>
            <a:off x="0" y="1196525"/>
            <a:ext cx="91440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Vamos a comprobar si guardamos bien el usuario usando el comando: </a:t>
            </a:r>
            <a:r>
              <a:rPr b="1" i="1" lang="en-GB" sz="1800">
                <a:latin typeface="Helvetica Neue"/>
                <a:ea typeface="Helvetica Neue"/>
                <a:cs typeface="Helvetica Neue"/>
                <a:sym typeface="Helvetica Neue"/>
              </a:rPr>
              <a:t>git config --list</a:t>
            </a:r>
            <a:endParaRPr b="1" i="1" sz="1800">
              <a:latin typeface="Helvetica Neue"/>
              <a:ea typeface="Helvetica Neue"/>
              <a:cs typeface="Helvetica Neue"/>
              <a:sym typeface="Helvetica Neue"/>
            </a:endParaRPr>
          </a:p>
        </p:txBody>
      </p:sp>
      <p:sp>
        <p:nvSpPr>
          <p:cNvPr id="470" name="Google Shape;470;p65"/>
          <p:cNvSpPr txBox="1"/>
          <p:nvPr/>
        </p:nvSpPr>
        <p:spPr>
          <a:xfrm>
            <a:off x="1264200" y="1208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COMPROBANDO TU CONFIGURACIÓN</a:t>
            </a:r>
            <a:endParaRPr i="1" sz="3600">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6"/>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476" name="Google Shape;476;p66"/>
          <p:cNvGraphicFramePr/>
          <p:nvPr/>
        </p:nvGraphicFramePr>
        <p:xfrm>
          <a:off x="1489425" y="2812825"/>
          <a:ext cx="3000000" cy="3000000"/>
        </p:xfrm>
        <a:graphic>
          <a:graphicData uri="http://schemas.openxmlformats.org/drawingml/2006/table">
            <a:tbl>
              <a:tblPr>
                <a:noFill/>
                <a:tableStyleId>{2AA93960-80AF-4EFF-AC28-11824AC9BB53}</a:tableStyleId>
              </a:tblPr>
              <a:tblGrid>
                <a:gridCol w="5731200"/>
              </a:tblGrid>
              <a:tr h="12700">
                <a:tc>
                  <a:txBody>
                    <a:bodyPr/>
                    <a:lstStyle/>
                    <a:p>
                      <a:pPr indent="0" lvl="0" marL="0" rtl="0" algn="l">
                        <a:spcBef>
                          <a:spcPts val="0"/>
                        </a:spcBef>
                        <a:spcAft>
                          <a:spcPts val="0"/>
                        </a:spcAft>
                        <a:buNone/>
                      </a:pPr>
                      <a:r>
                        <a:rPr lang="en-GB" sz="1800">
                          <a:solidFill>
                            <a:srgbClr val="00FF00"/>
                          </a:solidFill>
                          <a:highlight>
                            <a:srgbClr val="000000"/>
                          </a:highlight>
                          <a:latin typeface="Didact Gothic"/>
                          <a:ea typeface="Didact Gothic"/>
                          <a:cs typeface="Didact Gothic"/>
                          <a:sym typeface="Didact Gothic"/>
                        </a:rPr>
                        <a:t>john@MyShopSolutions: ~</a:t>
                      </a:r>
                      <a:r>
                        <a:rPr lang="en-GB" sz="1800">
                          <a:solidFill>
                            <a:srgbClr val="F3F3F3"/>
                          </a:solidFill>
                          <a:highlight>
                            <a:srgbClr val="000000"/>
                          </a:highlight>
                          <a:latin typeface="Didact Gothic"/>
                          <a:ea typeface="Didact Gothic"/>
                          <a:cs typeface="Didact Gothic"/>
                          <a:sym typeface="Didact Gothic"/>
                        </a:rPr>
                        <a:t>$ git config user.name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John Doe</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77" name="Google Shape;477;p66"/>
          <p:cNvSpPr txBox="1"/>
          <p:nvPr/>
        </p:nvSpPr>
        <p:spPr>
          <a:xfrm>
            <a:off x="0" y="1679275"/>
            <a:ext cx="9144000" cy="90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P</a:t>
            </a:r>
            <a:r>
              <a:rPr lang="en-GB" sz="1800">
                <a:latin typeface="Helvetica Neue Light"/>
                <a:ea typeface="Helvetica Neue Light"/>
                <a:cs typeface="Helvetica Neue Light"/>
                <a:sym typeface="Helvetica Neue Light"/>
              </a:rPr>
              <a:t>uedes también comprobar </a:t>
            </a:r>
            <a:r>
              <a:rPr lang="en-GB" sz="1800">
                <a:latin typeface="Helvetica Neue Light"/>
                <a:ea typeface="Helvetica Neue Light"/>
                <a:cs typeface="Helvetica Neue Light"/>
                <a:sym typeface="Helvetica Neue Light"/>
              </a:rPr>
              <a:t>qué valor tiene la clave nombre en Git </a:t>
            </a:r>
            <a:r>
              <a:rPr lang="en-GB" sz="1800">
                <a:latin typeface="Helvetica Neue Light"/>
                <a:ea typeface="Helvetica Neue Light"/>
                <a:cs typeface="Helvetica Neue Light"/>
                <a:sym typeface="Helvetica Neue Light"/>
              </a:rPr>
              <a:t>ejecutando: </a:t>
            </a:r>
            <a:r>
              <a:rPr b="1" i="1" lang="en-GB" sz="1800">
                <a:latin typeface="Helvetica Neue"/>
                <a:ea typeface="Helvetica Neue"/>
                <a:cs typeface="Helvetica Neue"/>
                <a:sym typeface="Helvetica Neue"/>
              </a:rPr>
              <a:t>git config user.name</a:t>
            </a:r>
            <a:endParaRPr b="1" i="1" sz="1800">
              <a:latin typeface="Helvetica Neue"/>
              <a:ea typeface="Helvetica Neue"/>
              <a:cs typeface="Helvetica Neue"/>
              <a:sym typeface="Helvetica Neue"/>
            </a:endParaRPr>
          </a:p>
        </p:txBody>
      </p:sp>
      <p:sp>
        <p:nvSpPr>
          <p:cNvPr id="478" name="Google Shape;478;p66"/>
          <p:cNvSpPr txBox="1"/>
          <p:nvPr/>
        </p:nvSpPr>
        <p:spPr>
          <a:xfrm>
            <a:off x="645150" y="3715913"/>
            <a:ext cx="7853700" cy="90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700">
                <a:latin typeface="Helvetica Neue Light"/>
                <a:ea typeface="Helvetica Neue Light"/>
                <a:cs typeface="Helvetica Neue Light"/>
                <a:sym typeface="Helvetica Neue Light"/>
              </a:rPr>
              <a:t>Puedes consultar de la misma manera </a:t>
            </a:r>
            <a:r>
              <a:rPr b="1" i="1" lang="en-GB" sz="1700">
                <a:latin typeface="Helvetica Neue"/>
                <a:ea typeface="Helvetica Neue"/>
                <a:cs typeface="Helvetica Neue"/>
                <a:sym typeface="Helvetica Neue"/>
              </a:rPr>
              <a:t>user.email</a:t>
            </a:r>
            <a:endParaRPr b="1" i="1" sz="1700">
              <a:latin typeface="Helvetica Neue"/>
              <a:ea typeface="Helvetica Neue"/>
              <a:cs typeface="Helvetica Neue"/>
              <a:sym typeface="Helvetica Neue"/>
            </a:endParaRPr>
          </a:p>
        </p:txBody>
      </p:sp>
      <p:sp>
        <p:nvSpPr>
          <p:cNvPr id="479" name="Google Shape;479;p66"/>
          <p:cNvSpPr txBox="1"/>
          <p:nvPr/>
        </p:nvSpPr>
        <p:spPr>
          <a:xfrm>
            <a:off x="1264200" y="1208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COMPROBANDO TU CONFIGURACIÓN</a:t>
            </a:r>
            <a:endParaRPr i="1" sz="36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67"/>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485" name="Google Shape;485;p67"/>
          <p:cNvGraphicFramePr/>
          <p:nvPr/>
        </p:nvGraphicFramePr>
        <p:xfrm>
          <a:off x="1796750" y="3031100"/>
          <a:ext cx="3000000" cy="3000000"/>
        </p:xfrm>
        <a:graphic>
          <a:graphicData uri="http://schemas.openxmlformats.org/drawingml/2006/table">
            <a:tbl>
              <a:tblPr>
                <a:noFill/>
                <a:tableStyleId>{2AA93960-80AF-4EFF-AC28-11824AC9BB53}</a:tableStyleId>
              </a:tblPr>
              <a:tblGrid>
                <a:gridCol w="5731200"/>
              </a:tblGrid>
              <a:tr h="12700">
                <a:tc>
                  <a:txBody>
                    <a:bodyPr/>
                    <a:lstStyle/>
                    <a:p>
                      <a:pPr indent="0" lvl="0" marL="0" rtl="0" algn="l">
                        <a:spcBef>
                          <a:spcPts val="0"/>
                        </a:spcBef>
                        <a:spcAft>
                          <a:spcPts val="0"/>
                        </a:spcAft>
                        <a:buNone/>
                      </a:pPr>
                      <a:r>
                        <a:rPr lang="en-GB" sz="1800">
                          <a:solidFill>
                            <a:srgbClr val="666666"/>
                          </a:solidFill>
                          <a:highlight>
                            <a:srgbClr val="000000"/>
                          </a:highlight>
                          <a:latin typeface="Didact Gothic"/>
                          <a:ea typeface="Didact Gothic"/>
                          <a:cs typeface="Didact Gothic"/>
                          <a:sym typeface="Didact Gothic"/>
                        </a:rPr>
                        <a:t>/*Los tres comandos que disparan la ayuda de Git*/</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00FF00"/>
                          </a:solidFill>
                          <a:highlight>
                            <a:srgbClr val="000000"/>
                          </a:highlight>
                          <a:latin typeface="Didact Gothic"/>
                          <a:ea typeface="Didact Gothic"/>
                          <a:cs typeface="Didact Gothic"/>
                          <a:sym typeface="Didact Gothic"/>
                        </a:rPr>
                        <a:t>john@MyShopSolutions</a:t>
                      </a:r>
                      <a:r>
                        <a:rPr lang="en-GB" sz="1800">
                          <a:solidFill>
                            <a:srgbClr val="FF00FF"/>
                          </a:solidFill>
                          <a:highlight>
                            <a:srgbClr val="000000"/>
                          </a:highlight>
                          <a:latin typeface="Didact Gothic"/>
                          <a:ea typeface="Didact Gothic"/>
                          <a:cs typeface="Didact Gothic"/>
                          <a:sym typeface="Didact Gothic"/>
                        </a:rPr>
                        <a:t>: ~</a:t>
                      </a:r>
                      <a:r>
                        <a:rPr lang="en-GB" sz="1800">
                          <a:solidFill>
                            <a:srgbClr val="F3F3F3"/>
                          </a:solidFill>
                          <a:highlight>
                            <a:srgbClr val="000000"/>
                          </a:highlight>
                          <a:latin typeface="Didact Gothic"/>
                          <a:ea typeface="Didact Gothic"/>
                          <a:cs typeface="Didact Gothic"/>
                          <a:sym typeface="Didact Gothic"/>
                        </a:rPr>
                        <a:t>$ git help config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 ~</a:t>
                      </a:r>
                      <a:r>
                        <a:rPr lang="en-GB" sz="1800">
                          <a:solidFill>
                            <a:srgbClr val="F3F3F3"/>
                          </a:solidFill>
                          <a:highlight>
                            <a:srgbClr val="000000"/>
                          </a:highlight>
                          <a:latin typeface="Didact Gothic"/>
                          <a:ea typeface="Didact Gothic"/>
                          <a:cs typeface="Didact Gothic"/>
                          <a:sym typeface="Didact Gothic"/>
                        </a:rPr>
                        <a:t>$ git config --help</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 ~</a:t>
                      </a:r>
                      <a:r>
                        <a:rPr lang="en-GB" sz="1800">
                          <a:solidFill>
                            <a:srgbClr val="F3F3F3"/>
                          </a:solidFill>
                          <a:highlight>
                            <a:srgbClr val="000000"/>
                          </a:highlight>
                          <a:latin typeface="Didact Gothic"/>
                          <a:ea typeface="Didact Gothic"/>
                          <a:cs typeface="Didact Gothic"/>
                          <a:sym typeface="Didact Gothic"/>
                        </a:rPr>
                        <a:t>$ man git-config </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486" name="Google Shape;486;p67"/>
          <p:cNvSpPr txBox="1"/>
          <p:nvPr/>
        </p:nvSpPr>
        <p:spPr>
          <a:xfrm>
            <a:off x="544400" y="1519525"/>
            <a:ext cx="8235900" cy="128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Si alguna vez necesitas ayuda usando Git, hay tres formas de ver la página del manual (manpage) para cualquier comando de Git:</a:t>
            </a:r>
            <a:endParaRPr sz="2000">
              <a:latin typeface="Helvetica Neue Light"/>
              <a:ea typeface="Helvetica Neue Light"/>
              <a:cs typeface="Helvetica Neue Light"/>
              <a:sym typeface="Helvetica Neue Light"/>
            </a:endParaRPr>
          </a:p>
        </p:txBody>
      </p:sp>
      <p:sp>
        <p:nvSpPr>
          <p:cNvPr id="487" name="Google Shape;487;p67"/>
          <p:cNvSpPr txBox="1"/>
          <p:nvPr/>
        </p:nvSpPr>
        <p:spPr>
          <a:xfrm>
            <a:off x="1264200" y="349450"/>
            <a:ext cx="6615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OBTENIENDO AYUDA</a:t>
            </a:r>
            <a:endParaRPr i="1" sz="3600">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3" name="Google Shape;493;p68"/>
          <p:cNvSpPr txBox="1"/>
          <p:nvPr/>
        </p:nvSpPr>
        <p:spPr>
          <a:xfrm>
            <a:off x="915600" y="1402450"/>
            <a:ext cx="7312800" cy="159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Deberías tener un conocimiento básico de qué es Git.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También deberías tener funcionando en tu sistema una versión de Git configurada con tu identidad.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el momento de aprender algunos fundamentos de Git.</a:t>
            </a:r>
            <a:br>
              <a:rPr lang="en-GB" sz="1800">
                <a:solidFill>
                  <a:schemeClr val="dk1"/>
                </a:solidFill>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p:txBody>
      </p:sp>
      <p:sp>
        <p:nvSpPr>
          <p:cNvPr id="494" name="Google Shape;494;p68"/>
          <p:cNvSpPr txBox="1"/>
          <p:nvPr/>
        </p:nvSpPr>
        <p:spPr>
          <a:xfrm>
            <a:off x="975600" y="215625"/>
            <a:ext cx="7040400" cy="112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n-GB" sz="4000">
                <a:solidFill>
                  <a:schemeClr val="dk1"/>
                </a:solidFill>
                <a:latin typeface="Anton"/>
                <a:ea typeface="Anton"/>
                <a:cs typeface="Anton"/>
                <a:sym typeface="Anton"/>
              </a:rPr>
              <a:t>RESUMEN</a:t>
            </a:r>
            <a:endParaRPr i="1" sz="4000">
              <a:solidFill>
                <a:schemeClr val="dk1"/>
              </a:solidFill>
              <a:latin typeface="Anton"/>
              <a:ea typeface="Anton"/>
              <a:cs typeface="Anton"/>
              <a:sym typeface="Anton"/>
            </a:endParaRPr>
          </a:p>
        </p:txBody>
      </p:sp>
      <p:sp>
        <p:nvSpPr>
          <p:cNvPr id="495" name="Google Shape;495;p68"/>
          <p:cNvSpPr txBox="1"/>
          <p:nvPr/>
        </p:nvSpPr>
        <p:spPr>
          <a:xfrm>
            <a:off x="300275" y="3406725"/>
            <a:ext cx="4268400" cy="112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lang="en-GB" sz="4000">
                <a:solidFill>
                  <a:schemeClr val="dk1"/>
                </a:solidFill>
                <a:latin typeface="Anton"/>
                <a:ea typeface="Anton"/>
                <a:cs typeface="Anton"/>
                <a:sym typeface="Anton"/>
              </a:rPr>
              <a:t>¿DUDAS?</a:t>
            </a:r>
            <a:endParaRPr sz="4000">
              <a:solidFill>
                <a:schemeClr val="dk1"/>
              </a:solidFill>
              <a:latin typeface="Anton"/>
              <a:ea typeface="Anton"/>
              <a:cs typeface="Anton"/>
              <a:sym typeface="Anton"/>
            </a:endParaRPr>
          </a:p>
          <a:p>
            <a:pPr indent="0" lvl="0" marL="0" rtl="0" algn="l">
              <a:lnSpc>
                <a:spcPct val="115000"/>
              </a:lnSpc>
              <a:spcBef>
                <a:spcPts val="600"/>
              </a:spcBef>
              <a:spcAft>
                <a:spcPts val="0"/>
              </a:spcAft>
              <a:buNone/>
            </a:pPr>
            <a:r>
              <a:t/>
            </a:r>
            <a:endParaRPr i="1" sz="36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pic>
        <p:nvPicPr>
          <p:cNvPr id="496" name="Google Shape;496;p68"/>
          <p:cNvPicPr preferRelativeResize="0"/>
          <p:nvPr/>
        </p:nvPicPr>
        <p:blipFill>
          <a:blip r:embed="rId4">
            <a:alphaModFix/>
          </a:blip>
          <a:stretch>
            <a:fillRect/>
          </a:stretch>
        </p:blipFill>
        <p:spPr>
          <a:xfrm>
            <a:off x="4980850" y="3224225"/>
            <a:ext cx="1488500" cy="1488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6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COMANDOS BÁSICOS DE LA TERMINAL</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7" name="Google Shape;507;p70"/>
          <p:cNvSpPr txBox="1"/>
          <p:nvPr/>
        </p:nvSpPr>
        <p:spPr>
          <a:xfrm>
            <a:off x="1157250" y="1253400"/>
            <a:ext cx="6829500" cy="355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rgbClr val="24292E"/>
              </a:solidFill>
              <a:latin typeface="Didact Gothic"/>
              <a:ea typeface="Didact Gothic"/>
              <a:cs typeface="Didact Gothic"/>
              <a:sym typeface="Didact Gothic"/>
            </a:endParaRPr>
          </a:p>
          <a:p>
            <a:pPr indent="0" lvl="0" marL="0" rtl="0" algn="ctr">
              <a:lnSpc>
                <a:spcPct val="115000"/>
              </a:lnSpc>
              <a:spcBef>
                <a:spcPts val="0"/>
              </a:spcBef>
              <a:spcAft>
                <a:spcPts val="0"/>
              </a:spcAft>
              <a:buNone/>
            </a:pPr>
            <a:r>
              <a:rPr lang="en-GB" sz="1800">
                <a:solidFill>
                  <a:srgbClr val="111111"/>
                </a:solidFill>
                <a:latin typeface="Helvetica Neue Light"/>
                <a:ea typeface="Helvetica Neue Light"/>
                <a:cs typeface="Helvetica Neue Light"/>
                <a:sym typeface="Helvetica Neue Light"/>
              </a:rPr>
              <a:t>Para abrir la línea de comandos de Windows o símbolo del sistema, tan sólo tienes que ir a </a:t>
            </a:r>
            <a:r>
              <a:rPr b="1" lang="en-GB" sz="1800">
                <a:solidFill>
                  <a:srgbClr val="111111"/>
                </a:solidFill>
                <a:latin typeface="Helvetica Neue"/>
                <a:ea typeface="Helvetica Neue"/>
                <a:cs typeface="Helvetica Neue"/>
                <a:sym typeface="Helvetica Neue"/>
              </a:rPr>
              <a:t>Inicio &gt; Ejecutar o Buscar &gt; CMD.exe</a:t>
            </a:r>
            <a:r>
              <a:rPr lang="en-GB" sz="1800">
                <a:solidFill>
                  <a:srgbClr val="111111"/>
                </a:solidFill>
                <a:latin typeface="Helvetica Neue Light"/>
                <a:ea typeface="Helvetica Neue Light"/>
                <a:cs typeface="Helvetica Neue Light"/>
                <a:sym typeface="Helvetica Neue Light"/>
              </a:rPr>
              <a:t> y se abrirá una pequeña ventana que te recordará al antiguo MS-DOS, o a </a:t>
            </a:r>
            <a:r>
              <a:rPr b="1" lang="en-GB" sz="1800">
                <a:solidFill>
                  <a:srgbClr val="111111"/>
                </a:solidFill>
                <a:latin typeface="Helvetica Neue"/>
                <a:ea typeface="Helvetica Neue"/>
                <a:cs typeface="Helvetica Neue"/>
                <a:sym typeface="Helvetica Neue"/>
              </a:rPr>
              <a:t>Inicio-&gt;Git-&gt;Git Bash</a:t>
            </a:r>
            <a:r>
              <a:rPr lang="en-GB" sz="1800">
                <a:solidFill>
                  <a:srgbClr val="111111"/>
                </a:solidFill>
                <a:latin typeface="Helvetica Neue Light"/>
                <a:ea typeface="Helvetica Neue Light"/>
                <a:cs typeface="Helvetica Neue Light"/>
                <a:sym typeface="Helvetica Neue Light"/>
              </a:rPr>
              <a:t>. </a:t>
            </a:r>
            <a:endParaRPr sz="1800">
              <a:solidFill>
                <a:srgbClr val="11111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br>
              <a:rPr lang="en-GB" sz="1800">
                <a:solidFill>
                  <a:srgbClr val="111111"/>
                </a:solidFill>
                <a:latin typeface="Helvetica Neue Light"/>
                <a:ea typeface="Helvetica Neue Light"/>
                <a:cs typeface="Helvetica Neue Light"/>
                <a:sym typeface="Helvetica Neue Light"/>
              </a:rPr>
            </a:br>
            <a:r>
              <a:rPr lang="en-GB" sz="1800">
                <a:solidFill>
                  <a:srgbClr val="111111"/>
                </a:solidFill>
                <a:latin typeface="Helvetica Neue Light"/>
                <a:ea typeface="Helvetica Neue Light"/>
                <a:cs typeface="Helvetica Neue Light"/>
                <a:sym typeface="Helvetica Neue Light"/>
              </a:rPr>
              <a:t>Para abrir la terminal de Mac OS haz clic en el </a:t>
            </a:r>
            <a:r>
              <a:rPr lang="en-GB" sz="1800">
                <a:solidFill>
                  <a:srgbClr val="111111"/>
                </a:solidFill>
                <a:latin typeface="Helvetica Neue Light"/>
                <a:ea typeface="Helvetica Neue Light"/>
                <a:cs typeface="Helvetica Neue Light"/>
                <a:sym typeface="Helvetica Neue Light"/>
              </a:rPr>
              <a:t>icono</a:t>
            </a:r>
            <a:r>
              <a:rPr lang="en-GB" sz="1800">
                <a:solidFill>
                  <a:srgbClr val="111111"/>
                </a:solidFill>
                <a:latin typeface="Helvetica Neue Light"/>
                <a:ea typeface="Helvetica Neue Light"/>
                <a:cs typeface="Helvetica Neue Light"/>
                <a:sym typeface="Helvetica Neue Light"/>
              </a:rPr>
              <a:t> </a:t>
            </a:r>
            <a:r>
              <a:rPr b="1" lang="en-GB" sz="1800">
                <a:solidFill>
                  <a:srgbClr val="111111"/>
                </a:solidFill>
                <a:latin typeface="Helvetica Neue"/>
                <a:ea typeface="Helvetica Neue"/>
                <a:cs typeface="Helvetica Neue"/>
                <a:sym typeface="Helvetica Neue"/>
              </a:rPr>
              <a:t>"Finder"</a:t>
            </a:r>
            <a:r>
              <a:rPr lang="en-GB" sz="1800">
                <a:solidFill>
                  <a:srgbClr val="111111"/>
                </a:solidFill>
                <a:latin typeface="Helvetica Neue Light"/>
                <a:ea typeface="Helvetica Neue Light"/>
                <a:cs typeface="Helvetica Neue Light"/>
                <a:sym typeface="Helvetica Neue Light"/>
              </a:rPr>
              <a:t> situado en el Dock, luego selecciona "</a:t>
            </a:r>
            <a:r>
              <a:rPr b="1" lang="en-GB" sz="1800">
                <a:solidFill>
                  <a:srgbClr val="111111"/>
                </a:solidFill>
                <a:latin typeface="Helvetica Neue"/>
                <a:ea typeface="Helvetica Neue"/>
                <a:cs typeface="Helvetica Neue"/>
                <a:sym typeface="Helvetica Neue"/>
              </a:rPr>
              <a:t>Aplicaciones &gt; Utilidades"</a:t>
            </a:r>
            <a:r>
              <a:rPr lang="en-GB" sz="1800">
                <a:solidFill>
                  <a:srgbClr val="111111"/>
                </a:solidFill>
                <a:latin typeface="Helvetica Neue Light"/>
                <a:ea typeface="Helvetica Neue Light"/>
                <a:cs typeface="Helvetica Neue Light"/>
                <a:sym typeface="Helvetica Neue Light"/>
              </a:rPr>
              <a:t>, y f</a:t>
            </a:r>
            <a:r>
              <a:rPr lang="en-GB" sz="1800">
                <a:solidFill>
                  <a:srgbClr val="111111"/>
                </a:solidFill>
                <a:latin typeface="Helvetica Neue Light"/>
                <a:ea typeface="Helvetica Neue Light"/>
                <a:cs typeface="Helvetica Neue Light"/>
                <a:sym typeface="Helvetica Neue Light"/>
              </a:rPr>
              <a:t>inalmente dale doble clic al icono</a:t>
            </a:r>
            <a:r>
              <a:rPr b="1" lang="en-GB" sz="1800">
                <a:solidFill>
                  <a:srgbClr val="111111"/>
                </a:solidFill>
                <a:latin typeface="Helvetica Neue"/>
                <a:ea typeface="Helvetica Neue"/>
                <a:cs typeface="Helvetica Neue"/>
                <a:sym typeface="Helvetica Neue"/>
              </a:rPr>
              <a:t> "Terminal".</a:t>
            </a:r>
            <a:endParaRPr b="1" sz="1800">
              <a:solidFill>
                <a:srgbClr val="11111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solidFill>
                <a:srgbClr val="24292E"/>
              </a:solidFill>
              <a:latin typeface="Didact Gothic"/>
              <a:ea typeface="Didact Gothic"/>
              <a:cs typeface="Didact Gothic"/>
              <a:sym typeface="Didact Gothic"/>
            </a:endParaRPr>
          </a:p>
          <a:p>
            <a:pPr indent="0" lvl="0" marL="0" rtl="0" algn="ctr">
              <a:lnSpc>
                <a:spcPct val="115000"/>
              </a:lnSpc>
              <a:spcBef>
                <a:spcPts val="0"/>
              </a:spcBef>
              <a:spcAft>
                <a:spcPts val="1200"/>
              </a:spcAft>
              <a:buNone/>
            </a:pPr>
            <a:r>
              <a:t/>
            </a:r>
            <a:endParaRPr sz="1800">
              <a:solidFill>
                <a:srgbClr val="24292E"/>
              </a:solidFill>
              <a:latin typeface="Didact Gothic"/>
              <a:ea typeface="Didact Gothic"/>
              <a:cs typeface="Didact Gothic"/>
              <a:sym typeface="Didact Gothic"/>
            </a:endParaRPr>
          </a:p>
        </p:txBody>
      </p:sp>
      <p:sp>
        <p:nvSpPr>
          <p:cNvPr id="508" name="Google Shape;508;p70"/>
          <p:cNvSpPr txBox="1"/>
          <p:nvPr/>
        </p:nvSpPr>
        <p:spPr>
          <a:xfrm>
            <a:off x="975600" y="215625"/>
            <a:ext cx="7040400" cy="112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n-GB" sz="4000">
                <a:solidFill>
                  <a:schemeClr val="dk1"/>
                </a:solidFill>
                <a:latin typeface="Anton"/>
                <a:ea typeface="Anton"/>
                <a:cs typeface="Anton"/>
                <a:sym typeface="Anton"/>
              </a:rPr>
              <a:t>¿CÓMO ABRIR LA TERMINAL?</a:t>
            </a:r>
            <a:endParaRPr i="1" sz="4000">
              <a:solidFill>
                <a:schemeClr val="dk1"/>
              </a:solidFill>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4" name="Google Shape;514;p71"/>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000">
                <a:solidFill>
                  <a:schemeClr val="dk1"/>
                </a:solidFill>
                <a:latin typeface="Anton"/>
                <a:ea typeface="Anton"/>
                <a:cs typeface="Anton"/>
                <a:sym typeface="Anton"/>
              </a:rPr>
              <a:t>RECORDEMOS LA CLASE 0: </a:t>
            </a:r>
            <a:r>
              <a:rPr i="1" lang="en-GB" sz="3000">
                <a:solidFill>
                  <a:schemeClr val="dk1"/>
                </a:solidFill>
                <a:latin typeface="Anton"/>
                <a:ea typeface="Anton"/>
                <a:cs typeface="Anton"/>
                <a:sym typeface="Anton"/>
              </a:rPr>
              <a:t>COMANDOS BÁSICOS </a:t>
            </a:r>
            <a:endParaRPr i="1" sz="3000">
              <a:solidFill>
                <a:schemeClr val="dk1"/>
              </a:solidFill>
              <a:latin typeface="Anton"/>
              <a:ea typeface="Anton"/>
              <a:cs typeface="Anton"/>
              <a:sym typeface="Anton"/>
            </a:endParaRPr>
          </a:p>
        </p:txBody>
      </p:sp>
      <p:sp>
        <p:nvSpPr>
          <p:cNvPr id="515" name="Google Shape;515;p71"/>
          <p:cNvSpPr txBox="1"/>
          <p:nvPr/>
        </p:nvSpPr>
        <p:spPr>
          <a:xfrm>
            <a:off x="491150" y="1388125"/>
            <a:ext cx="8442600" cy="34332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a:t>
            </a:r>
            <a:r>
              <a:rPr lang="en-GB" sz="1800">
                <a:solidFill>
                  <a:srgbClr val="111111"/>
                </a:solidFill>
                <a:latin typeface="Helvetica Neue Light"/>
                <a:ea typeface="Helvetica Neue Light"/>
                <a:cs typeface="Helvetica Neue Light"/>
                <a:sym typeface="Helvetica Neue Light"/>
              </a:rPr>
              <a:t> si quieres saber más de un comando, añade /? para ver la ayuda relacionada. Te será muy útil para ver las muchas opciones de cada comando.</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HELP:</a:t>
            </a:r>
            <a:r>
              <a:rPr lang="en-GB" sz="1800">
                <a:solidFill>
                  <a:srgbClr val="111111"/>
                </a:solidFill>
                <a:latin typeface="Helvetica Neue Light"/>
                <a:ea typeface="Helvetica Neue Light"/>
                <a:cs typeface="Helvetica Neue Light"/>
                <a:sym typeface="Helvetica Neue Light"/>
              </a:rPr>
              <a:t> te mostrará una lista de comandos disponibles.</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DIR:</a:t>
            </a:r>
            <a:r>
              <a:rPr lang="en-GB" sz="1800">
                <a:solidFill>
                  <a:srgbClr val="111111"/>
                </a:solidFill>
                <a:latin typeface="Helvetica Neue Light"/>
                <a:ea typeface="Helvetica Neue Light"/>
                <a:cs typeface="Helvetica Neue Light"/>
                <a:sym typeface="Helvetica Neue Light"/>
              </a:rPr>
              <a:t> es el comando más conocido de DOS y sirve para ver el contenido de una carpeta (en MAC-OS usar LS).</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CD:</a:t>
            </a:r>
            <a:r>
              <a:rPr lang="en-GB" sz="1800">
                <a:solidFill>
                  <a:srgbClr val="111111"/>
                </a:solidFill>
                <a:latin typeface="Helvetica Neue Light"/>
                <a:ea typeface="Helvetica Neue Light"/>
                <a:cs typeface="Helvetica Neue Light"/>
                <a:sym typeface="Helvetica Neue Light"/>
              </a:rPr>
              <a:t> sirve para entrar en una carpeta o salir de ella (CD…).</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CLEAR:</a:t>
            </a:r>
            <a:r>
              <a:rPr lang="en-GB" sz="1800">
                <a:solidFill>
                  <a:srgbClr val="111111"/>
                </a:solidFill>
                <a:latin typeface="Helvetica Neue Light"/>
                <a:ea typeface="Helvetica Neue Light"/>
                <a:cs typeface="Helvetica Neue Light"/>
                <a:sym typeface="Helvetica Neue Light"/>
              </a:rPr>
              <a:t> limpia la consola.</a:t>
            </a:r>
            <a:endParaRPr sz="1800">
              <a:solidFill>
                <a:srgbClr val="11111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1" name="Google Shape;521;p72"/>
          <p:cNvSpPr txBox="1"/>
          <p:nvPr/>
        </p:nvSpPr>
        <p:spPr>
          <a:xfrm>
            <a:off x="491150" y="1616725"/>
            <a:ext cx="8442600" cy="3142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MKDIR:</a:t>
            </a:r>
            <a:r>
              <a:rPr lang="en-GB" sz="1800">
                <a:solidFill>
                  <a:srgbClr val="111111"/>
                </a:solidFill>
                <a:latin typeface="Helvetica Neue Light"/>
                <a:ea typeface="Helvetica Neue Light"/>
                <a:cs typeface="Helvetica Neue Light"/>
                <a:sym typeface="Helvetica Neue Light"/>
              </a:rPr>
              <a:t> con este comando creamos una carpeta nueva. Con RMDIR podrás eliminarla.</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MOVE </a:t>
            </a:r>
            <a:r>
              <a:rPr lang="en-GB" sz="1800">
                <a:solidFill>
                  <a:srgbClr val="111111"/>
                </a:solidFill>
                <a:latin typeface="Helvetica Neue Light"/>
                <a:ea typeface="Helvetica Neue Light"/>
                <a:cs typeface="Helvetica Neue Light"/>
                <a:sym typeface="Helvetica Neue Light"/>
              </a:rPr>
              <a:t>y </a:t>
            </a:r>
            <a:r>
              <a:rPr b="1" lang="en-GB" sz="1800">
                <a:solidFill>
                  <a:srgbClr val="111111"/>
                </a:solidFill>
                <a:latin typeface="Helvetica Neue"/>
                <a:ea typeface="Helvetica Neue"/>
                <a:cs typeface="Helvetica Neue"/>
                <a:sym typeface="Helvetica Neue"/>
              </a:rPr>
              <a:t>COPY(mv y cp en gnu-linux):</a:t>
            </a:r>
            <a:r>
              <a:rPr lang="en-GB" sz="1800">
                <a:solidFill>
                  <a:srgbClr val="111111"/>
                </a:solidFill>
                <a:latin typeface="Helvetica Neue Light"/>
                <a:ea typeface="Helvetica Neue Light"/>
                <a:cs typeface="Helvetica Neue Light"/>
                <a:sym typeface="Helvetica Neue Light"/>
              </a:rPr>
              <a:t> son los comandos para mover y copiar archivos respectivamente. Deberás indicar el nombre del archivo con su ruta (si está en otra carpeta en la que te encuentras) y la ruta de destino.</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RENAME(no existe en gnu-linux, lo hace mv): </a:t>
            </a:r>
            <a:r>
              <a:rPr lang="en-GB" sz="1800">
                <a:solidFill>
                  <a:srgbClr val="111111"/>
                </a:solidFill>
                <a:latin typeface="Helvetica Neue Light"/>
                <a:ea typeface="Helvetica Neue Light"/>
                <a:cs typeface="Helvetica Neue Light"/>
                <a:sym typeface="Helvetica Neue Light"/>
              </a:rPr>
              <a:t>sirve para renombrar un archivo o carpeta. Hay que indicar el nombre original y el definitivo.</a:t>
            </a:r>
            <a:endParaRPr sz="1800">
              <a:highlight>
                <a:srgbClr val="FFFFFF"/>
              </a:highlight>
              <a:latin typeface="Helvetica Neue Light"/>
              <a:ea typeface="Helvetica Neue Light"/>
              <a:cs typeface="Helvetica Neue Light"/>
              <a:sym typeface="Helvetica Neue Light"/>
            </a:endParaRPr>
          </a:p>
        </p:txBody>
      </p:sp>
      <p:sp>
        <p:nvSpPr>
          <p:cNvPr id="522" name="Google Shape;522;p72"/>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000">
                <a:solidFill>
                  <a:schemeClr val="dk1"/>
                </a:solidFill>
                <a:latin typeface="Anton"/>
                <a:ea typeface="Anton"/>
                <a:cs typeface="Anton"/>
                <a:sym typeface="Anton"/>
              </a:rPr>
              <a:t>RECORDEMOS LA CLASE 0: COMANDOS BÁSICOS </a:t>
            </a:r>
            <a:endParaRPr i="1" sz="3000">
              <a:solidFill>
                <a:schemeClr val="dk1"/>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8" name="Google Shape;528;p73"/>
          <p:cNvSpPr txBox="1"/>
          <p:nvPr/>
        </p:nvSpPr>
        <p:spPr>
          <a:xfrm>
            <a:off x="491150" y="1616725"/>
            <a:ext cx="8442600" cy="2902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DEL(en gnu-linux es rm):</a:t>
            </a:r>
            <a:r>
              <a:rPr lang="en-GB" sz="1800">
                <a:solidFill>
                  <a:srgbClr val="111111"/>
                </a:solidFill>
                <a:latin typeface="Helvetica Neue Light"/>
                <a:ea typeface="Helvetica Neue Light"/>
                <a:cs typeface="Helvetica Neue Light"/>
                <a:sym typeface="Helvetica Neue Light"/>
              </a:rPr>
              <a:t> es el comando para eliminar un archivo. Recuerda que no irá a la Papelera, así que piensa muy bien antes de borrar algo. Y para eliminar carpeta usa el comando RD (en MAC-OS usar RM para archivos / para eliminar carpetas RM -RF).</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EXIT: </a:t>
            </a:r>
            <a:r>
              <a:rPr lang="en-GB" sz="1800">
                <a:solidFill>
                  <a:srgbClr val="111111"/>
                </a:solidFill>
                <a:latin typeface="Helvetica Neue Light"/>
                <a:ea typeface="Helvetica Neue Light"/>
                <a:cs typeface="Helvetica Neue Light"/>
                <a:sym typeface="Helvetica Neue Light"/>
              </a:rPr>
              <a:t>cierra la ventana de la línea de comandos o símbolo del sistema.</a:t>
            </a:r>
            <a:endParaRPr sz="1800">
              <a:solidFill>
                <a:srgbClr val="11111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DFFBC"/>
              </a:buClr>
              <a:buSzPts val="1800"/>
              <a:buFont typeface="Didact Gothic"/>
              <a:buChar char="●"/>
            </a:pPr>
            <a:r>
              <a:rPr b="1" lang="en-GB" sz="1800">
                <a:solidFill>
                  <a:srgbClr val="111111"/>
                </a:solidFill>
                <a:latin typeface="Helvetica Neue"/>
                <a:ea typeface="Helvetica Neue"/>
                <a:cs typeface="Helvetica Neue"/>
                <a:sym typeface="Helvetica Neue"/>
              </a:rPr>
              <a:t>COPY CON: </a:t>
            </a:r>
            <a:r>
              <a:rPr lang="en-GB" sz="1800">
                <a:solidFill>
                  <a:srgbClr val="111111"/>
                </a:solidFill>
                <a:latin typeface="Helvetica Neue Light"/>
                <a:ea typeface="Helvetica Neue Light"/>
                <a:cs typeface="Helvetica Neue Light"/>
                <a:sym typeface="Helvetica Neue Light"/>
              </a:rPr>
              <a:t>crear archivos (en MAC-OS usar TOUCH).</a:t>
            </a:r>
            <a:endParaRPr sz="1800">
              <a:highlight>
                <a:srgbClr val="FFFFFF"/>
              </a:highlight>
              <a:latin typeface="Helvetica Neue Light"/>
              <a:ea typeface="Helvetica Neue Light"/>
              <a:cs typeface="Helvetica Neue Light"/>
              <a:sym typeface="Helvetica Neue Light"/>
            </a:endParaRPr>
          </a:p>
        </p:txBody>
      </p:sp>
      <p:sp>
        <p:nvSpPr>
          <p:cNvPr id="529" name="Google Shape;529;p73"/>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3000">
                <a:solidFill>
                  <a:schemeClr val="dk1"/>
                </a:solidFill>
                <a:latin typeface="Anton"/>
                <a:ea typeface="Anton"/>
                <a:cs typeface="Anton"/>
                <a:sym typeface="Anton"/>
              </a:rPr>
              <a:t>RECORDEMOS LA CLASE 0: COMANDOS BÁSICOS </a:t>
            </a:r>
            <a:endParaRPr i="1" sz="3000">
              <a:solidFill>
                <a:schemeClr val="dk1"/>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nvSpPr>
        <p:spPr>
          <a:xfrm>
            <a:off x="196475" y="1009175"/>
            <a:ext cx="41841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Servidor:</a:t>
            </a:r>
            <a:r>
              <a:rPr lang="en-GB" sz="1300">
                <a:solidFill>
                  <a:schemeClr val="dk1"/>
                </a:solidFill>
                <a:latin typeface="Helvetica Neue Light"/>
                <a:ea typeface="Helvetica Neue Light"/>
                <a:cs typeface="Helvetica Neue Light"/>
                <a:sym typeface="Helvetica Neue Light"/>
              </a:rPr>
              <a:t> cuando hablamos de servidores, nos referimos al ordenador que pone recursos a disposición a través de una red, o al programa que funciona en dicho ordenador.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lang="en-GB" sz="1300">
                <a:solidFill>
                  <a:schemeClr val="dk1"/>
                </a:solidFill>
                <a:latin typeface="Helvetica Neue Light"/>
                <a:ea typeface="Helvetica Neue Light"/>
                <a:cs typeface="Helvetica Neue Light"/>
                <a:sym typeface="Helvetica Neue Light"/>
              </a:rPr>
              <a:t>En consecuencia, aparecen dos definiciones de servidor: hardware y software.</a:t>
            </a:r>
            <a:endParaRPr sz="1300">
              <a:solidFill>
                <a:schemeClr val="dk1"/>
              </a:solidFill>
              <a:latin typeface="Helvetica Neue Light"/>
              <a:ea typeface="Helvetica Neue Light"/>
              <a:cs typeface="Helvetica Neue Light"/>
              <a:sym typeface="Helvetica Neue Light"/>
            </a:endParaRPr>
          </a:p>
          <a:p>
            <a:pPr indent="-311150" lvl="0" marL="457200" marR="0" rtl="0" algn="l">
              <a:lnSpc>
                <a:spcPct val="115000"/>
              </a:lnSpc>
              <a:spcBef>
                <a:spcPts val="0"/>
              </a:spcBef>
              <a:spcAft>
                <a:spcPts val="0"/>
              </a:spcAft>
              <a:buClr>
                <a:schemeClr val="dk1"/>
              </a:buClr>
              <a:buSzPts val="1300"/>
              <a:buFont typeface="Helvetica Neue Light"/>
              <a:buChar char="●"/>
            </a:pPr>
            <a:r>
              <a:rPr b="1" lang="en-GB" sz="1300">
                <a:solidFill>
                  <a:schemeClr val="dk1"/>
                </a:solidFill>
                <a:latin typeface="Helvetica Neue"/>
                <a:ea typeface="Helvetica Neue"/>
                <a:cs typeface="Helvetica Neue"/>
                <a:sym typeface="Helvetica Neue"/>
              </a:rPr>
              <a:t>Servidor hardware: </a:t>
            </a:r>
            <a:r>
              <a:rPr lang="en-GB" sz="1300">
                <a:solidFill>
                  <a:schemeClr val="dk1"/>
                </a:solidFill>
                <a:latin typeface="Helvetica Neue Light"/>
                <a:ea typeface="Helvetica Neue Light"/>
                <a:cs typeface="Helvetica Neue Light"/>
                <a:sym typeface="Helvetica Neue Light"/>
              </a:rPr>
              <a:t>es una máquina física integrada en una red informática en la que, además del sistema operativo, funcionan uno o varios servidores basados en software. </a:t>
            </a:r>
            <a:endParaRPr sz="1300">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lang="en-GB" sz="1300">
                <a:solidFill>
                  <a:schemeClr val="dk1"/>
                </a:solidFill>
                <a:latin typeface="Helvetica Neue"/>
                <a:ea typeface="Helvetica Neue"/>
                <a:cs typeface="Helvetica Neue"/>
                <a:sym typeface="Helvetica Neue"/>
              </a:rPr>
              <a:t>Servidor software: </a:t>
            </a:r>
            <a:r>
              <a:rPr lang="en-GB" sz="1300">
                <a:solidFill>
                  <a:schemeClr val="dk1"/>
                </a:solidFill>
                <a:latin typeface="Helvetica Neue Light"/>
                <a:ea typeface="Helvetica Neue Light"/>
                <a:cs typeface="Helvetica Neue Light"/>
                <a:sym typeface="Helvetica Neue Light"/>
              </a:rPr>
              <a:t>es un programa que ofrece un servicio especial que otros programas, denominados clientes (“clients”), pueden usar a nivel local o a través de una red. El tipo de servicio depende del tipo de software del servidor.</a:t>
            </a:r>
            <a:r>
              <a:rPr lang="en-GB">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29" name="Google Shape;129;p2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13</a:t>
            </a:r>
            <a:endParaRPr i="1" sz="2000">
              <a:latin typeface="Anton"/>
              <a:ea typeface="Anton"/>
              <a:cs typeface="Anton"/>
              <a:sym typeface="Anton"/>
            </a:endParaRPr>
          </a:p>
        </p:txBody>
      </p:sp>
      <p:pic>
        <p:nvPicPr>
          <p:cNvPr id="130" name="Google Shape;1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1" name="Google Shape;131;p29"/>
          <p:cNvSpPr txBox="1"/>
          <p:nvPr/>
        </p:nvSpPr>
        <p:spPr>
          <a:xfrm>
            <a:off x="4692275" y="1009175"/>
            <a:ext cx="4266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Seguridad</a:t>
            </a:r>
            <a:r>
              <a:rPr b="1" lang="en-GB" sz="1300">
                <a:solidFill>
                  <a:schemeClr val="dk1"/>
                </a:solidFill>
                <a:latin typeface="Helvetica Neue"/>
                <a:ea typeface="Helvetica Neue"/>
                <a:cs typeface="Helvetica Neue"/>
                <a:sym typeface="Helvetica Neue"/>
              </a:rPr>
              <a:t>:</a:t>
            </a:r>
            <a:r>
              <a:rPr lang="en-GB" sz="1300">
                <a:solidFill>
                  <a:schemeClr val="dk1"/>
                </a:solidFill>
                <a:latin typeface="Helvetica Neue Light"/>
                <a:ea typeface="Helvetica Neue Light"/>
                <a:cs typeface="Helvetica Neue Light"/>
                <a:sym typeface="Helvetica Neue Light"/>
              </a:rPr>
              <a:t> </a:t>
            </a:r>
            <a:r>
              <a:rPr lang="en-GB" sz="1300">
                <a:solidFill>
                  <a:schemeClr val="dk1"/>
                </a:solidFill>
                <a:latin typeface="Helvetica Neue Light"/>
                <a:ea typeface="Helvetica Neue Light"/>
                <a:cs typeface="Helvetica Neue Light"/>
                <a:sym typeface="Helvetica Neue Light"/>
              </a:rPr>
              <a:t>es la acción o práctica de proteger sitios web del acceso, uso, modificación, destrucción o interrupción no autorizados.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1" sz="13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SVG: </a:t>
            </a:r>
            <a:r>
              <a:rPr lang="en-GB" sz="1300">
                <a:solidFill>
                  <a:schemeClr val="dk1"/>
                </a:solidFill>
                <a:latin typeface="Helvetica Neue Light"/>
                <a:ea typeface="Helvetica Neue Light"/>
                <a:cs typeface="Helvetica Neue Light"/>
                <a:sym typeface="Helvetica Neue Light"/>
              </a:rPr>
              <a:t>es una imagen vectorial en formato XML, que funciona muy bien para los logotipos, iconos, texto e imágenes sencillas.</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SEO: </a:t>
            </a:r>
            <a:r>
              <a:rPr lang="en-GB">
                <a:solidFill>
                  <a:schemeClr val="dk1"/>
                </a:solidFill>
                <a:latin typeface="Helvetica Neue Light"/>
                <a:ea typeface="Helvetica Neue Light"/>
                <a:cs typeface="Helvetica Neue Light"/>
                <a:sym typeface="Helvetica Neue Light"/>
              </a:rPr>
              <a:t>significa “Search Engine Optimization”, es decir, Optimización de Motores de Búsqueda. El objetivo general del SEO es mejorar la posición de un sitio web, en los motores de búsqueda.</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7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CREANDO REPOSITORIOS</a:t>
            </a:r>
            <a:endParaRPr i="1" sz="3600">
              <a:solidFill>
                <a:srgbClr val="E0FF00"/>
              </a:solidFill>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38" name="Shape 538"/>
        <p:cNvGrpSpPr/>
        <p:nvPr/>
      </p:nvGrpSpPr>
      <p:grpSpPr>
        <a:xfrm>
          <a:off x="0" y="0"/>
          <a:ext cx="0" cy="0"/>
          <a:chOff x="0" y="0"/>
          <a:chExt cx="0" cy="0"/>
        </a:xfrm>
      </p:grpSpPr>
      <p:pic>
        <p:nvPicPr>
          <p:cNvPr id="539" name="Google Shape;539;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0" name="Google Shape;540;p75"/>
          <p:cNvSpPr txBox="1"/>
          <p:nvPr/>
        </p:nvSpPr>
        <p:spPr>
          <a:xfrm>
            <a:off x="1157250" y="1594250"/>
            <a:ext cx="6829500" cy="231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latin typeface="Helvetica Neue Light"/>
                <a:ea typeface="Helvetica Neue Light"/>
                <a:cs typeface="Helvetica Neue Light"/>
                <a:sym typeface="Helvetica Neue Light"/>
              </a:rPr>
              <a:t>Un repositorio es un espacio centralizado donde se almacena, organiza, mantiene y difunde información.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2000">
                <a:latin typeface="Helvetica Neue Light"/>
                <a:ea typeface="Helvetica Neue Light"/>
                <a:cs typeface="Helvetica Neue Light"/>
                <a:sym typeface="Helvetica Neue Light"/>
              </a:rPr>
              <a:t>Será “la carpeta” o espacio donde guardarás tu proyecto, para más adelante compartirlo con el equipo a través de un repositorio en la nube (en internet, por ejemplo en Github).</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1200"/>
              </a:spcAft>
              <a:buNone/>
            </a:pPr>
            <a:r>
              <a:t/>
            </a:r>
            <a:endParaRPr sz="2000">
              <a:highlight>
                <a:srgbClr val="3DFFBC"/>
              </a:highlight>
              <a:latin typeface="Helvetica Neue Light"/>
              <a:ea typeface="Helvetica Neue Light"/>
              <a:cs typeface="Helvetica Neue Light"/>
              <a:sym typeface="Helvetica Neue Light"/>
            </a:endParaRPr>
          </a:p>
        </p:txBody>
      </p:sp>
      <p:sp>
        <p:nvSpPr>
          <p:cNvPr id="541" name="Google Shape;541;p75"/>
          <p:cNvSpPr txBox="1"/>
          <p:nvPr/>
        </p:nvSpPr>
        <p:spPr>
          <a:xfrm>
            <a:off x="1234000" y="720500"/>
            <a:ext cx="6724200" cy="6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700">
                <a:latin typeface="Anton"/>
                <a:ea typeface="Anton"/>
                <a:cs typeface="Anton"/>
                <a:sym typeface="Anton"/>
              </a:rPr>
              <a:t>¿QUÉ ES UN REPOSITORIO? </a:t>
            </a:r>
            <a:endParaRPr b="1" i="1" sz="3700">
              <a:highlight>
                <a:schemeClr val="accent6"/>
              </a:highlight>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7" name="Google Shape;547;p76"/>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INIT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48" name="Google Shape;548;p76"/>
          <p:cNvSpPr txBox="1"/>
          <p:nvPr/>
        </p:nvSpPr>
        <p:spPr>
          <a:xfrm>
            <a:off x="1303225" y="1999950"/>
            <a:ext cx="6668400" cy="198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Este comando se usa para </a:t>
            </a:r>
            <a:r>
              <a:rPr b="1" lang="en-GB" sz="1800">
                <a:latin typeface="Helvetica Neue"/>
                <a:ea typeface="Helvetica Neue"/>
                <a:cs typeface="Helvetica Neue"/>
                <a:sym typeface="Helvetica Neue"/>
              </a:rPr>
              <a:t>crear un nuevo repositorio en Git</a:t>
            </a:r>
            <a:r>
              <a:rPr lang="en-GB" sz="1800">
                <a:latin typeface="Helvetica Neue Light"/>
                <a:ea typeface="Helvetica Neue Light"/>
                <a:cs typeface="Helvetica Neue Light"/>
                <a:sym typeface="Helvetica Neue Light"/>
              </a:rPr>
              <a:t>. Nos crea un repositorio de manera local y lo hará en la carpeta donde estamos posicionados. También se le puede pasar </a:t>
            </a:r>
            <a:r>
              <a:rPr i="1" lang="en-GB" sz="1800">
                <a:latin typeface="Helvetica Neue Light"/>
                <a:ea typeface="Helvetica Neue Light"/>
                <a:cs typeface="Helvetica Neue Light"/>
                <a:sym typeface="Helvetica Neue Light"/>
              </a:rPr>
              <a:t>[nombre_de_la_carpeta]</a:t>
            </a:r>
            <a:r>
              <a:rPr lang="en-GB" sz="1800">
                <a:latin typeface="Helvetica Neue Light"/>
                <a:ea typeface="Helvetica Neue Light"/>
                <a:cs typeface="Helvetica Neue Light"/>
                <a:sym typeface="Helvetica Neue Light"/>
              </a:rPr>
              <a:t> y creará una con ese nombre. Por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aphicFrame>
        <p:nvGraphicFramePr>
          <p:cNvPr id="553" name="Google Shape;553;p77"/>
          <p:cNvGraphicFramePr/>
          <p:nvPr/>
        </p:nvGraphicFramePr>
        <p:xfrm>
          <a:off x="437875" y="1367125"/>
          <a:ext cx="3000000" cy="3000000"/>
        </p:xfrm>
        <a:graphic>
          <a:graphicData uri="http://schemas.openxmlformats.org/drawingml/2006/table">
            <a:tbl>
              <a:tblPr>
                <a:noFill/>
                <a:tableStyleId>{2AA93960-80AF-4EFF-AC28-11824AC9BB53}</a:tableStyleId>
              </a:tblPr>
              <a:tblGrid>
                <a:gridCol w="8316575"/>
              </a:tblGrid>
              <a:tr h="3439575">
                <a:tc>
                  <a:txBody>
                    <a:bodyPr/>
                    <a:lstStyle/>
                    <a:p>
                      <a:pPr indent="0" lvl="0" marL="0" rtl="0" algn="l">
                        <a:spcBef>
                          <a:spcPts val="0"/>
                        </a:spcBef>
                        <a:spcAft>
                          <a:spcPts val="0"/>
                        </a:spcAft>
                        <a:buNone/>
                      </a:pPr>
                      <a:r>
                        <a:rPr lang="en-GB" sz="1600">
                          <a:solidFill>
                            <a:srgbClr val="434343"/>
                          </a:solidFill>
                          <a:highlight>
                            <a:srgbClr val="000000"/>
                          </a:highlight>
                          <a:latin typeface="Didact Gothic"/>
                          <a:ea typeface="Didact Gothic"/>
                          <a:cs typeface="Didact Gothic"/>
                          <a:sym typeface="Didact Gothic"/>
                        </a:rPr>
                        <a:t>/* Paso 1: Me ubico en la carpeta donde quiero crear mi proyecto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rgbClr val="000000"/>
                          </a:highlight>
                          <a:latin typeface="Didact Gothic"/>
                          <a:ea typeface="Didact Gothic"/>
                          <a:cs typeface="Didact Gothic"/>
                          <a:sym typeface="Didact Gothic"/>
                        </a:rPr>
                        <a:t>john@MyShopSolutions</a:t>
                      </a:r>
                      <a:r>
                        <a:rPr lang="en-GB" sz="1600">
                          <a:solidFill>
                            <a:srgbClr val="FF00FF"/>
                          </a:solidFill>
                          <a:highlight>
                            <a:srgbClr val="000000"/>
                          </a:highlight>
                          <a:latin typeface="Didact Gothic"/>
                          <a:ea typeface="Didact Gothic"/>
                          <a:cs typeface="Didact Gothic"/>
                          <a:sym typeface="Didact Gothic"/>
                        </a:rPr>
                        <a:t> :~</a:t>
                      </a:r>
                      <a:r>
                        <a:rPr lang="en-GB" sz="1600">
                          <a:solidFill>
                            <a:srgbClr val="F3F3F3"/>
                          </a:solidFill>
                          <a:highlight>
                            <a:schemeClr val="dk1"/>
                          </a:highlight>
                          <a:latin typeface="Didact Gothic"/>
                          <a:ea typeface="Didact Gothic"/>
                          <a:cs typeface="Didact Gothic"/>
                          <a:sym typeface="Didact Gothic"/>
                        </a:rPr>
                        <a:t>$ cd Documents/Proyectos_Coder/</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434343"/>
                          </a:solidFill>
                          <a:highlight>
                            <a:schemeClr val="dk1"/>
                          </a:highlight>
                          <a:latin typeface="Didact Gothic"/>
                          <a:ea typeface="Didact Gothic"/>
                          <a:cs typeface="Didact Gothic"/>
                          <a:sym typeface="Didact Gothic"/>
                        </a:rPr>
                        <a:t>/* Paso 2: Ya dentro de la carpeta inicio el proyecto con el nombre que le asigne a mi repositorio*/</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a:t>
                      </a:r>
                      <a:r>
                        <a:rPr lang="en-GB" sz="1600">
                          <a:solidFill>
                            <a:srgbClr val="F3F3F3"/>
                          </a:solidFill>
                          <a:highlight>
                            <a:srgbClr val="000000"/>
                          </a:highlight>
                          <a:latin typeface="Didact Gothic"/>
                          <a:ea typeface="Didact Gothic"/>
                          <a:cs typeface="Didact Gothic"/>
                          <a:sym typeface="Didact Gothic"/>
                        </a:rPr>
                        <a:t>$ git init mi_repositorio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434343"/>
                          </a:solidFill>
                          <a:highlight>
                            <a:srgbClr val="000000"/>
                          </a:highlight>
                          <a:latin typeface="Didact Gothic"/>
                          <a:ea typeface="Didact Gothic"/>
                          <a:cs typeface="Didact Gothic"/>
                          <a:sym typeface="Didact Gothic"/>
                        </a:rPr>
                        <a:t>/* Arrojará el siguiente mensaje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Initialized empty Git repository in /home/usuario/Documents/Proyectos_Coder/mi_repositorio/.git/</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434343"/>
                          </a:solidFill>
                          <a:highlight>
                            <a:srgbClr val="000000"/>
                          </a:highlight>
                          <a:latin typeface="Didact Gothic"/>
                          <a:ea typeface="Didact Gothic"/>
                          <a:cs typeface="Didact Gothic"/>
                          <a:sym typeface="Didact Gothic"/>
                        </a:rPr>
                        <a:t>/* Paso 3: Comprobamos que el repositorio se creó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a:t>
                      </a:r>
                      <a:r>
                        <a:rPr lang="en-GB" sz="1600">
                          <a:solidFill>
                            <a:srgbClr val="F3F3F3"/>
                          </a:solidFill>
                          <a:highlight>
                            <a:schemeClr val="dk1"/>
                          </a:highlight>
                          <a:latin typeface="Didact Gothic"/>
                          <a:ea typeface="Didact Gothic"/>
                          <a:cs typeface="Didact Gothic"/>
                          <a:sym typeface="Didact Gothic"/>
                        </a:rPr>
                        <a:t>$ dir</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m</a:t>
                      </a:r>
                      <a:r>
                        <a:rPr lang="en-GB" sz="1600">
                          <a:solidFill>
                            <a:srgbClr val="F3F3F3"/>
                          </a:solidFill>
                          <a:highlight>
                            <a:srgbClr val="000000"/>
                          </a:highlight>
                          <a:latin typeface="Didact Gothic"/>
                          <a:ea typeface="Didact Gothic"/>
                          <a:cs typeface="Didact Gothic"/>
                          <a:sym typeface="Didact Gothic"/>
                        </a:rPr>
                        <a:t>i_repositorio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434343"/>
                          </a:solidFill>
                          <a:highlight>
                            <a:srgbClr val="000000"/>
                          </a:highlight>
                          <a:latin typeface="Didact Gothic"/>
                          <a:ea typeface="Didact Gothic"/>
                          <a:cs typeface="Didact Gothic"/>
                          <a:sym typeface="Didact Gothic"/>
                        </a:rPr>
                        <a:t>/* Paso 4: Me ubico en mi repositorio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a:t>
                      </a:r>
                      <a:r>
                        <a:rPr lang="en-GB" sz="1600">
                          <a:solidFill>
                            <a:srgbClr val="F3F3F3"/>
                          </a:solidFill>
                          <a:highlight>
                            <a:schemeClr val="dk1"/>
                          </a:highlight>
                          <a:latin typeface="Didact Gothic"/>
                          <a:ea typeface="Didact Gothic"/>
                          <a:cs typeface="Didact Gothic"/>
                          <a:sym typeface="Didact Gothic"/>
                        </a:rPr>
                        <a:t>$ cd mi_repositorio</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a:t>
                      </a:r>
                      <a:endParaRPr sz="1600">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554" name="Google Shape;554;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5" name="Google Shape;555;p77"/>
          <p:cNvSpPr txBox="1"/>
          <p:nvPr/>
        </p:nvSpPr>
        <p:spPr>
          <a:xfrm>
            <a:off x="643801" y="2789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INIT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59" name="Shape 559"/>
        <p:cNvGrpSpPr/>
        <p:nvPr/>
      </p:nvGrpSpPr>
      <p:grpSpPr>
        <a:xfrm>
          <a:off x="0" y="0"/>
          <a:ext cx="0" cy="0"/>
          <a:chOff x="0" y="0"/>
          <a:chExt cx="0" cy="0"/>
        </a:xfrm>
      </p:grpSpPr>
      <p:sp>
        <p:nvSpPr>
          <p:cNvPr id="560" name="Google Shape;560;p78"/>
          <p:cNvSpPr txBox="1"/>
          <p:nvPr/>
        </p:nvSpPr>
        <p:spPr>
          <a:xfrm>
            <a:off x="1426500" y="2077200"/>
            <a:ext cx="629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561" name="Google Shape;561;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62" name="Google Shape;562;p7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79"/>
          <p:cNvPicPr preferRelativeResize="0"/>
          <p:nvPr/>
        </p:nvPicPr>
        <p:blipFill>
          <a:blip r:embed="rId3">
            <a:alphaModFix/>
          </a:blip>
          <a:stretch>
            <a:fillRect/>
          </a:stretch>
        </p:blipFill>
        <p:spPr>
          <a:xfrm>
            <a:off x="4265925" y="2572288"/>
            <a:ext cx="4133850" cy="2238375"/>
          </a:xfrm>
          <a:prstGeom prst="rect">
            <a:avLst/>
          </a:prstGeom>
          <a:noFill/>
          <a:ln>
            <a:noFill/>
          </a:ln>
        </p:spPr>
      </p:pic>
      <p:pic>
        <p:nvPicPr>
          <p:cNvPr id="568" name="Google Shape;568;p7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569" name="Google Shape;569;p79"/>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70" name="Google Shape;570;p79"/>
          <p:cNvSpPr txBox="1"/>
          <p:nvPr/>
        </p:nvSpPr>
        <p:spPr>
          <a:xfrm>
            <a:off x="364200" y="1598575"/>
            <a:ext cx="8415600" cy="321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Ya hemos visto </a:t>
            </a:r>
            <a:r>
              <a:rPr lang="en-GB" sz="1800">
                <a:solidFill>
                  <a:schemeClr val="dk1"/>
                </a:solidFill>
                <a:latin typeface="Helvetica Neue Light"/>
                <a:ea typeface="Helvetica Neue Light"/>
                <a:cs typeface="Helvetica Neue Light"/>
                <a:sym typeface="Helvetica Neue Light"/>
              </a:rPr>
              <a:t>cómo</a:t>
            </a:r>
            <a:r>
              <a:rPr lang="en-GB" sz="1800">
                <a:solidFill>
                  <a:schemeClr val="dk1"/>
                </a:solidFill>
                <a:latin typeface="Helvetica Neue Light"/>
                <a:ea typeface="Helvetica Neue Light"/>
                <a:cs typeface="Helvetica Neue Light"/>
                <a:sym typeface="Helvetica Neue Light"/>
              </a:rPr>
              <a:t> inicializar un repositorio localmente utilizando </a:t>
            </a:r>
            <a:r>
              <a:rPr i="1" lang="en-GB" sz="1800">
                <a:solidFill>
                  <a:schemeClr val="dk1"/>
                </a:solidFill>
                <a:latin typeface="Helvetica Neue Light"/>
                <a:ea typeface="Helvetica Neue Light"/>
                <a:cs typeface="Helvetica Neue Light"/>
                <a:sym typeface="Helvetica Neue Light"/>
              </a:rPr>
              <a:t>git init</a:t>
            </a:r>
            <a:r>
              <a:rPr lang="en-GB" sz="1800">
                <a:solidFill>
                  <a:schemeClr val="dk1"/>
                </a:solidFill>
                <a:latin typeface="Helvetica Neue Light"/>
                <a:ea typeface="Helvetica Neue Light"/>
                <a:cs typeface="Helvetica Neue Light"/>
                <a:sym typeface="Helvetica Neue Light"/>
              </a:rPr>
              <a:t>. Ahora nos toca crear los archivos que vamos a usar en este repositorio.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Vamos a Sublime Text:</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AutoNum type="arabicPeriod"/>
            </a:pPr>
            <a:r>
              <a:rPr lang="en-GB" sz="1800">
                <a:solidFill>
                  <a:schemeClr val="dk1"/>
                </a:solidFill>
                <a:latin typeface="Helvetica Neue Light"/>
                <a:ea typeface="Helvetica Neue Light"/>
                <a:cs typeface="Helvetica Neue Light"/>
                <a:sym typeface="Helvetica Neue Light"/>
              </a:rPr>
              <a:t>Buscamos el repositorio creado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rgbClr val="444444"/>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6" name="Google Shape;576;p80"/>
          <p:cNvSpPr txBox="1"/>
          <p:nvPr/>
        </p:nvSpPr>
        <p:spPr>
          <a:xfrm>
            <a:off x="364200" y="1598575"/>
            <a:ext cx="8415600" cy="68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2. Creamos un archivo index.html que se guardará en el repositorio</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444444"/>
              </a:solidFill>
              <a:highlight>
                <a:srgbClr val="FFFFFF"/>
              </a:highlight>
              <a:latin typeface="Helvetica Neue Light"/>
              <a:ea typeface="Helvetica Neue Light"/>
              <a:cs typeface="Helvetica Neue Light"/>
              <a:sym typeface="Helvetica Neue Light"/>
            </a:endParaRPr>
          </a:p>
        </p:txBody>
      </p:sp>
      <p:pic>
        <p:nvPicPr>
          <p:cNvPr id="577" name="Google Shape;577;p80"/>
          <p:cNvPicPr preferRelativeResize="0"/>
          <p:nvPr/>
        </p:nvPicPr>
        <p:blipFill>
          <a:blip r:embed="rId4">
            <a:alphaModFix/>
          </a:blip>
          <a:stretch>
            <a:fillRect/>
          </a:stretch>
        </p:blipFill>
        <p:spPr>
          <a:xfrm>
            <a:off x="1861300" y="2107400"/>
            <a:ext cx="5421393" cy="2552225"/>
          </a:xfrm>
          <a:prstGeom prst="rect">
            <a:avLst/>
          </a:prstGeom>
          <a:noFill/>
          <a:ln>
            <a:noFill/>
          </a:ln>
        </p:spPr>
      </p:pic>
      <p:sp>
        <p:nvSpPr>
          <p:cNvPr id="578" name="Google Shape;578;p80"/>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graphicFrame>
        <p:nvGraphicFramePr>
          <p:cNvPr id="583" name="Google Shape;583;p81"/>
          <p:cNvGraphicFramePr/>
          <p:nvPr/>
        </p:nvGraphicFramePr>
        <p:xfrm>
          <a:off x="944050" y="2005800"/>
          <a:ext cx="3000000" cy="3000000"/>
        </p:xfrm>
        <a:graphic>
          <a:graphicData uri="http://schemas.openxmlformats.org/drawingml/2006/table">
            <a:tbl>
              <a:tblPr>
                <a:noFill/>
                <a:tableStyleId>{2AA93960-80AF-4EFF-AC28-11824AC9BB53}</a:tableStyleId>
              </a:tblPr>
              <a:tblGrid>
                <a:gridCol w="7532125"/>
              </a:tblGrid>
              <a:tr h="12700">
                <a:tc>
                  <a:txBody>
                    <a:bodyPr/>
                    <a:lstStyle/>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a:t>
                      </a:r>
                      <a:r>
                        <a:rPr lang="en-GB" sz="1600">
                          <a:solidFill>
                            <a:srgbClr val="F3F3F3"/>
                          </a:solidFill>
                          <a:highlight>
                            <a:srgbClr val="000000"/>
                          </a:highlight>
                          <a:latin typeface="Didact Gothic"/>
                          <a:ea typeface="Didact Gothic"/>
                          <a:cs typeface="Didact Gothic"/>
                          <a:sym typeface="Didact Gothic"/>
                        </a:rPr>
                        <a:t>git status</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On branch master</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No commits yet</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Untracked files:</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  (use "git add &lt;file&gt;..." to include in what will be committed)</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        </a:t>
                      </a:r>
                      <a:r>
                        <a:rPr lang="en-GB" sz="1600">
                          <a:solidFill>
                            <a:srgbClr val="FF0000"/>
                          </a:solidFill>
                          <a:highlight>
                            <a:srgbClr val="000000"/>
                          </a:highlight>
                          <a:latin typeface="Didact Gothic"/>
                          <a:ea typeface="Didact Gothic"/>
                          <a:cs typeface="Didact Gothic"/>
                          <a:sym typeface="Didact Gothic"/>
                        </a:rPr>
                        <a:t>index.html</a:t>
                      </a:r>
                      <a:endParaRPr sz="1600">
                        <a:solidFill>
                          <a:srgbClr val="FF00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nothing added to commit but untracked files present (use "git add" to track)</a:t>
                      </a:r>
                      <a:endParaRPr sz="16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584" name="Google Shape;584;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5" name="Google Shape;585;p81"/>
          <p:cNvSpPr txBox="1"/>
          <p:nvPr/>
        </p:nvSpPr>
        <p:spPr>
          <a:xfrm>
            <a:off x="364200" y="1369975"/>
            <a:ext cx="8415600" cy="47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3</a:t>
            </a:r>
            <a:r>
              <a:rPr lang="en-GB" sz="1800">
                <a:solidFill>
                  <a:schemeClr val="dk1"/>
                </a:solidFill>
                <a:latin typeface="Helvetica Neue Light"/>
                <a:ea typeface="Helvetica Neue Light"/>
                <a:cs typeface="Helvetica Neue Light"/>
                <a:sym typeface="Helvetica Neue Light"/>
              </a:rPr>
              <a:t>. Vamos a la terminal y con </a:t>
            </a:r>
            <a:r>
              <a:rPr i="1" lang="en-GB" sz="1800">
                <a:solidFill>
                  <a:schemeClr val="dk1"/>
                </a:solidFill>
                <a:latin typeface="Helvetica Neue Light"/>
                <a:ea typeface="Helvetica Neue Light"/>
                <a:cs typeface="Helvetica Neue Light"/>
                <a:sym typeface="Helvetica Neue Light"/>
              </a:rPr>
              <a:t>git status </a:t>
            </a:r>
            <a:r>
              <a:rPr lang="en-GB" sz="1800">
                <a:solidFill>
                  <a:schemeClr val="dk1"/>
                </a:solidFill>
                <a:latin typeface="Helvetica Neue Light"/>
                <a:ea typeface="Helvetica Neue Light"/>
                <a:cs typeface="Helvetica Neue Light"/>
                <a:sym typeface="Helvetica Neue Light"/>
              </a:rPr>
              <a:t>chequeamos el estado de nuestro repositorio</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rgbClr val="444444"/>
              </a:solidFill>
              <a:latin typeface="Helvetica Neue Light"/>
              <a:ea typeface="Helvetica Neue Light"/>
              <a:cs typeface="Helvetica Neue Light"/>
              <a:sym typeface="Helvetica Neue Light"/>
            </a:endParaRPr>
          </a:p>
        </p:txBody>
      </p:sp>
      <p:sp>
        <p:nvSpPr>
          <p:cNvPr id="586" name="Google Shape;586;p81"/>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2" name="Google Shape;592;p82"/>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¿RECUERDAN LOS 3 ESTADOS?</a:t>
            </a:r>
            <a:endParaRPr i="1" sz="4000">
              <a:latin typeface="Anton"/>
              <a:ea typeface="Anton"/>
              <a:cs typeface="Anton"/>
              <a:sym typeface="Anton"/>
            </a:endParaRPr>
          </a:p>
        </p:txBody>
      </p:sp>
      <p:pic>
        <p:nvPicPr>
          <p:cNvPr id="593" name="Google Shape;593;p82"/>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594" name="Google Shape;594;p82"/>
          <p:cNvCxnSpPr/>
          <p:nvPr/>
        </p:nvCxnSpPr>
        <p:spPr>
          <a:xfrm>
            <a:off x="2307975" y="16775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595" name="Google Shape;595;p82"/>
          <p:cNvSpPr txBox="1"/>
          <p:nvPr/>
        </p:nvSpPr>
        <p:spPr>
          <a:xfrm>
            <a:off x="270300" y="1330925"/>
            <a:ext cx="1980600" cy="12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Estamos aquí con el</a:t>
            </a:r>
            <a:r>
              <a:rPr b="1" lang="en-GB" sz="1800">
                <a:latin typeface="Helvetica Neue"/>
                <a:ea typeface="Helvetica Neue"/>
                <a:cs typeface="Helvetica Neue"/>
                <a:sym typeface="Helvetica Neue"/>
              </a:rPr>
              <a:t> </a:t>
            </a:r>
            <a:r>
              <a:rPr b="1" i="1" lang="en-GB" sz="1800">
                <a:latin typeface="Helvetica Neue"/>
                <a:ea typeface="Helvetica Neue"/>
                <a:cs typeface="Helvetica Neue"/>
                <a:sym typeface="Helvetica Neue"/>
              </a:rPr>
              <a:t>index.html </a:t>
            </a:r>
            <a:r>
              <a:rPr lang="en-GB" sz="1800">
                <a:latin typeface="Helvetica Neue Light"/>
                <a:ea typeface="Helvetica Neue Light"/>
                <a:cs typeface="Helvetica Neue Light"/>
                <a:sym typeface="Helvetica Neue Light"/>
              </a:rPr>
              <a:t>creado.</a:t>
            </a:r>
            <a:endParaRPr sz="1800">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99" name="Shape 599"/>
        <p:cNvGrpSpPr/>
        <p:nvPr/>
      </p:nvGrpSpPr>
      <p:grpSpPr>
        <a:xfrm>
          <a:off x="0" y="0"/>
          <a:ext cx="0" cy="0"/>
          <a:chOff x="0" y="0"/>
          <a:chExt cx="0" cy="0"/>
        </a:xfrm>
      </p:grpSpPr>
      <p:sp>
        <p:nvSpPr>
          <p:cNvPr id="600" name="Google Shape;600;p83"/>
          <p:cNvSpPr txBox="1"/>
          <p:nvPr/>
        </p:nvSpPr>
        <p:spPr>
          <a:xfrm>
            <a:off x="1426500" y="2077200"/>
            <a:ext cx="629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01" name="Google Shape;601;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2" name="Google Shape;602;p8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nvSpPr>
        <p:spPr>
          <a:xfrm>
            <a:off x="196475" y="1009175"/>
            <a:ext cx="41841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solidFill>
                  <a:schemeClr val="dk1"/>
                </a:solidFill>
                <a:latin typeface="Helvetica Neue"/>
                <a:ea typeface="Helvetica Neue"/>
                <a:cs typeface="Helvetica Neue"/>
                <a:sym typeface="Helvetica Neue"/>
              </a:rPr>
              <a:t>Metaetiquetas de descripción:</a:t>
            </a:r>
            <a:r>
              <a:rPr lang="en-GB">
                <a:solidFill>
                  <a:schemeClr val="dk1"/>
                </a:solidFill>
                <a:latin typeface="Helvetica Neue Light"/>
                <a:ea typeface="Helvetica Neue Light"/>
                <a:cs typeface="Helvetica Neue Light"/>
                <a:sym typeface="Helvetica Neue Light"/>
              </a:rPr>
              <a:t> ofrece a Google y a otros buscadores un resumen del contenido de la misma.</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Ruta de exploración:</a:t>
            </a:r>
            <a:r>
              <a:rPr lang="en-GB">
                <a:solidFill>
                  <a:schemeClr val="dk1"/>
                </a:solidFill>
                <a:latin typeface="Helvetica Neue Light"/>
                <a:ea typeface="Helvetica Neue Light"/>
                <a:cs typeface="Helvetica Neue Light"/>
                <a:sym typeface="Helvetica Neue Light"/>
              </a:rPr>
              <a:t> es una fila de enlaces internos, situada en la parte superior o inferior de una página, que permite a los visitantes volver rápidamente a una sección anterior, o a la página de inicio.</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M</a:t>
            </a:r>
            <a:r>
              <a:rPr b="1" lang="en-GB">
                <a:solidFill>
                  <a:schemeClr val="dk1"/>
                </a:solidFill>
                <a:latin typeface="Helvetica Neue"/>
                <a:ea typeface="Helvetica Neue"/>
                <a:cs typeface="Helvetica Neue"/>
                <a:sym typeface="Helvetica Neue"/>
              </a:rPr>
              <a:t>apa de sitio:</a:t>
            </a:r>
            <a:r>
              <a:rPr lang="en-GB">
                <a:solidFill>
                  <a:schemeClr val="dk1"/>
                </a:solidFill>
                <a:latin typeface="Helvetica Neue Light"/>
                <a:ea typeface="Helvetica Neue Light"/>
                <a:cs typeface="Helvetica Neue Light"/>
                <a:sym typeface="Helvetica Neue Light"/>
              </a:rPr>
              <a:t> es una página sencilla de un sitio web que muestra su estructura, y normalmente consiste en una lista jerárquica de las páginas que se incluyen en éste.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37" name="Google Shape;137;p30"/>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13</a:t>
            </a:r>
            <a:endParaRPr i="1" sz="2000">
              <a:latin typeface="Anton"/>
              <a:ea typeface="Anton"/>
              <a:cs typeface="Anton"/>
              <a:sym typeface="Anton"/>
            </a:endParaRPr>
          </a:p>
        </p:txBody>
      </p:sp>
      <p:pic>
        <p:nvPicPr>
          <p:cNvPr id="138" name="Google Shape;138;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9" name="Google Shape;139;p30"/>
          <p:cNvSpPr txBox="1"/>
          <p:nvPr/>
        </p:nvSpPr>
        <p:spPr>
          <a:xfrm>
            <a:off x="4692275" y="1009175"/>
            <a:ext cx="42663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sz="1300">
                <a:solidFill>
                  <a:schemeClr val="dk1"/>
                </a:solidFill>
                <a:latin typeface="Helvetica Neue"/>
                <a:ea typeface="Helvetica Neue"/>
                <a:cs typeface="Helvetica Neue"/>
                <a:sym typeface="Helvetica Neue"/>
              </a:rPr>
              <a:t>Seguridad:</a:t>
            </a:r>
            <a:r>
              <a:rPr lang="en-GB" sz="1300">
                <a:solidFill>
                  <a:schemeClr val="dk1"/>
                </a:solidFill>
                <a:latin typeface="Helvetica Neue Light"/>
                <a:ea typeface="Helvetica Neue Light"/>
                <a:cs typeface="Helvetica Neue Light"/>
                <a:sym typeface="Helvetica Neue Light"/>
              </a:rPr>
              <a:t> es la acción o práctica de proteger sitios web del acceso, uso, modificación, destrucción o interrupción no autorizados. </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b="1" sz="13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rPr b="1" lang="en-GB" sz="1300">
                <a:solidFill>
                  <a:schemeClr val="dk1"/>
                </a:solidFill>
                <a:latin typeface="Helvetica Neue"/>
                <a:ea typeface="Helvetica Neue"/>
                <a:cs typeface="Helvetica Neue"/>
                <a:sym typeface="Helvetica Neue"/>
              </a:rPr>
              <a:t>SVG: </a:t>
            </a:r>
            <a:r>
              <a:rPr lang="en-GB" sz="1300">
                <a:solidFill>
                  <a:schemeClr val="dk1"/>
                </a:solidFill>
                <a:latin typeface="Helvetica Neue Light"/>
                <a:ea typeface="Helvetica Neue Light"/>
                <a:cs typeface="Helvetica Neue Light"/>
                <a:sym typeface="Helvetica Neue Light"/>
              </a:rPr>
              <a:t>es una imagen vectorial en formato XML, que funciona muy bien para los logotipos, iconos, texto e imágenes sencillas.</a:t>
            </a:r>
            <a:endParaRPr sz="1300">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SEO: </a:t>
            </a:r>
            <a:r>
              <a:rPr lang="en-GB">
                <a:solidFill>
                  <a:schemeClr val="dk1"/>
                </a:solidFill>
                <a:latin typeface="Helvetica Neue Light"/>
                <a:ea typeface="Helvetica Neue Light"/>
                <a:cs typeface="Helvetica Neue Light"/>
                <a:sym typeface="Helvetica Neue Light"/>
              </a:rPr>
              <a:t>significa “Search Engine Optimization”, es decir, Optimización de Motores de Búsqueda. El objetivo general del SEO es mejorar la posición de un sitio web, en los motores de búsqueda.</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Metaetiquetas de descripción:</a:t>
            </a:r>
            <a:r>
              <a:rPr lang="en-GB">
                <a:solidFill>
                  <a:schemeClr val="dk1"/>
                </a:solidFill>
                <a:latin typeface="Helvetica Neue Light"/>
                <a:ea typeface="Helvetica Neue Light"/>
                <a:cs typeface="Helvetica Neue Light"/>
                <a:sym typeface="Helvetica Neue Light"/>
              </a:rPr>
              <a:t> ofrece a Google y a otros buscadores un resumen del contenido de la misma.</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8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8" name="Google Shape;608;p84"/>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ADD  </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09" name="Google Shape;609;p84"/>
          <p:cNvSpPr txBox="1"/>
          <p:nvPr/>
        </p:nvSpPr>
        <p:spPr>
          <a:xfrm>
            <a:off x="696525" y="1507225"/>
            <a:ext cx="78564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Ahora se necesita</a:t>
            </a:r>
            <a:r>
              <a:rPr lang="en-GB" sz="2000">
                <a:solidFill>
                  <a:schemeClr val="dk1"/>
                </a:solidFill>
                <a:latin typeface="Helvetica Neue Light"/>
                <a:ea typeface="Helvetica Neue Light"/>
                <a:cs typeface="Helvetica Neue Light"/>
                <a:sym typeface="Helvetica Neue Light"/>
              </a:rPr>
              <a:t> </a:t>
            </a:r>
            <a:r>
              <a:rPr b="1" lang="en-GB" sz="2000">
                <a:solidFill>
                  <a:schemeClr val="dk1"/>
                </a:solidFill>
                <a:latin typeface="Helvetica Neue"/>
                <a:ea typeface="Helvetica Neue"/>
                <a:cs typeface="Helvetica Neue"/>
                <a:sym typeface="Helvetica Neue"/>
              </a:rPr>
              <a:t>agregar el o los archivos al Staging Area</a:t>
            </a:r>
            <a:r>
              <a:rPr lang="en-GB" sz="2000">
                <a:solidFill>
                  <a:schemeClr val="dk1"/>
                </a:solidFill>
                <a:latin typeface="Helvetica Neue Light"/>
                <a:ea typeface="Helvetica Neue Light"/>
                <a:cs typeface="Helvetica Neue Light"/>
                <a:sym typeface="Helvetica Neue Light"/>
              </a:rPr>
              <a:t>. En nuestro caso, para el </a:t>
            </a:r>
            <a:r>
              <a:rPr b="1" lang="en-GB" sz="2000">
                <a:solidFill>
                  <a:schemeClr val="dk1"/>
                </a:solidFill>
                <a:latin typeface="Helvetica Neue"/>
                <a:ea typeface="Helvetica Neue"/>
                <a:cs typeface="Helvetica Neue"/>
                <a:sym typeface="Helvetica Neue"/>
              </a:rPr>
              <a:t>index.html vamos a usar el comando </a:t>
            </a:r>
            <a:r>
              <a:rPr b="1" i="1" lang="en-GB" sz="2000">
                <a:solidFill>
                  <a:schemeClr val="dk1"/>
                </a:solidFill>
                <a:latin typeface="Helvetica Neue"/>
                <a:ea typeface="Helvetica Neue"/>
                <a:cs typeface="Helvetica Neue"/>
                <a:sym typeface="Helvetica Neue"/>
              </a:rPr>
              <a:t>git add + el nombre del archivo</a:t>
            </a:r>
            <a:r>
              <a:rPr i="1" lang="en-GB" sz="2000">
                <a:solidFill>
                  <a:schemeClr val="dk1"/>
                </a:solidFill>
                <a:latin typeface="Helvetica Neue Light"/>
                <a:ea typeface="Helvetica Neue Light"/>
                <a:cs typeface="Helvetica Neue Light"/>
                <a:sym typeface="Helvetica Neue Light"/>
              </a:rPr>
              <a:t>, </a:t>
            </a:r>
            <a:r>
              <a:rPr lang="en-GB" sz="2000">
                <a:solidFill>
                  <a:schemeClr val="dk1"/>
                </a:solidFill>
                <a:latin typeface="Helvetica Neue Light"/>
                <a:ea typeface="Helvetica Neue Light"/>
                <a:cs typeface="Helvetica Neue Light"/>
                <a:sym typeface="Helvetica Neue Light"/>
              </a:rPr>
              <a:t>lo </a:t>
            </a:r>
            <a:r>
              <a:rPr lang="en-GB" sz="2000">
                <a:solidFill>
                  <a:schemeClr val="dk1"/>
                </a:solidFill>
                <a:latin typeface="Helvetica Neue Light"/>
                <a:ea typeface="Helvetica Neue Light"/>
                <a:cs typeface="Helvetica Neue Light"/>
                <a:sym typeface="Helvetica Neue Light"/>
              </a:rPr>
              <a:t>cual permite adherir el archivo para subirlo luego al repositorio. También se puede usar </a:t>
            </a:r>
            <a:r>
              <a:rPr b="1" i="1" lang="en-GB" sz="2000">
                <a:solidFill>
                  <a:schemeClr val="dk1"/>
                </a:solidFill>
                <a:latin typeface="Helvetica Neue"/>
                <a:ea typeface="Helvetica Neue"/>
                <a:cs typeface="Helvetica Neue"/>
                <a:sym typeface="Helvetica Neue"/>
              </a:rPr>
              <a:t>git add .</a:t>
            </a:r>
            <a:r>
              <a:rPr i="1" lang="en-GB" sz="2000">
                <a:solidFill>
                  <a:schemeClr val="dk1"/>
                </a:solidFill>
                <a:latin typeface="Helvetica Neue Light"/>
                <a:ea typeface="Helvetica Neue Light"/>
                <a:cs typeface="Helvetica Neue Light"/>
                <a:sym typeface="Helvetica Neue Light"/>
              </a:rPr>
              <a:t> </a:t>
            </a:r>
            <a:r>
              <a:rPr lang="en-GB" sz="2000">
                <a:solidFill>
                  <a:schemeClr val="dk1"/>
                </a:solidFill>
                <a:latin typeface="Helvetica Neue Light"/>
                <a:ea typeface="Helvetica Neue Light"/>
                <a:cs typeface="Helvetica Neue Light"/>
                <a:sym typeface="Helvetica Neue Light"/>
              </a:rPr>
              <a:t>que adhiere todos los archivos nuevos.</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Para verificar si funciono, nuevamente utilizamos </a:t>
            </a:r>
            <a:r>
              <a:rPr b="1" i="1" lang="en-GB" sz="2000">
                <a:solidFill>
                  <a:schemeClr val="dk1"/>
                </a:solidFill>
                <a:latin typeface="Helvetica Neue"/>
                <a:ea typeface="Helvetica Neue"/>
                <a:cs typeface="Helvetica Neue"/>
                <a:sym typeface="Helvetica Neue"/>
              </a:rPr>
              <a:t>git status</a:t>
            </a:r>
            <a:r>
              <a:rPr i="1" lang="en-GB" sz="2000">
                <a:solidFill>
                  <a:schemeClr val="dk1"/>
                </a:solidFill>
                <a:latin typeface="Helvetica Neue Light"/>
                <a:ea typeface="Helvetica Neue Light"/>
                <a:cs typeface="Helvetica Neue Light"/>
                <a:sym typeface="Helvetica Neue Light"/>
              </a:rPr>
              <a:t>.</a:t>
            </a:r>
            <a:endParaRPr i="1" sz="2000">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85"/>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615" name="Google Shape;615;p85"/>
          <p:cNvGraphicFramePr/>
          <p:nvPr/>
        </p:nvGraphicFramePr>
        <p:xfrm>
          <a:off x="432725" y="1608313"/>
          <a:ext cx="3000000" cy="3000000"/>
        </p:xfrm>
        <a:graphic>
          <a:graphicData uri="http://schemas.openxmlformats.org/drawingml/2006/table">
            <a:tbl>
              <a:tblPr>
                <a:noFill/>
                <a:tableStyleId>{2AA93960-80AF-4EFF-AC28-11824AC9BB53}</a:tableStyleId>
              </a:tblPr>
              <a:tblGrid>
                <a:gridCol w="8435575"/>
              </a:tblGrid>
              <a:tr h="12700">
                <a:tc>
                  <a:txBody>
                    <a:bodyPr/>
                    <a:lstStyle/>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800">
                          <a:solidFill>
                            <a:srgbClr val="F3F3F3"/>
                          </a:solidFill>
                          <a:highlight>
                            <a:srgbClr val="000000"/>
                          </a:highlight>
                          <a:latin typeface="Didact Gothic"/>
                          <a:ea typeface="Didact Gothic"/>
                          <a:cs typeface="Didact Gothic"/>
                          <a:sym typeface="Didact Gothic"/>
                        </a:rPr>
                        <a:t> git add index.html</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800">
                          <a:solidFill>
                            <a:srgbClr val="F3F3F3"/>
                          </a:solidFill>
                          <a:highlight>
                            <a:srgbClr val="000000"/>
                          </a:highlight>
                          <a:latin typeface="Didact Gothic"/>
                          <a:ea typeface="Didact Gothic"/>
                          <a:cs typeface="Didact Gothic"/>
                          <a:sym typeface="Didact Gothic"/>
                        </a:rPr>
                        <a:t> git status</a:t>
                      </a:r>
                      <a:br>
                        <a:rPr lang="en-GB" sz="1800">
                          <a:solidFill>
                            <a:srgbClr val="F3F3F3"/>
                          </a:solidFill>
                          <a:highlight>
                            <a:srgbClr val="000000"/>
                          </a:highlight>
                          <a:latin typeface="Didact Gothic"/>
                          <a:ea typeface="Didact Gothic"/>
                          <a:cs typeface="Didact Gothic"/>
                          <a:sym typeface="Didact Gothic"/>
                        </a:rPr>
                      </a:br>
                      <a:r>
                        <a:rPr lang="en-GB" sz="1800">
                          <a:solidFill>
                            <a:srgbClr val="F3F3F3"/>
                          </a:solidFill>
                          <a:highlight>
                            <a:srgbClr val="000000"/>
                          </a:highlight>
                          <a:latin typeface="Didact Gothic"/>
                          <a:ea typeface="Didact Gothic"/>
                          <a:cs typeface="Didact Gothic"/>
                          <a:sym typeface="Didact Gothic"/>
                        </a:rPr>
                        <a:t>On branch master</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No commits yet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Changes to be committed:</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  (use "git rm --cached &lt;file&gt;..." to unstage)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     </a:t>
                      </a:r>
                      <a:r>
                        <a:rPr lang="en-GB" sz="1800">
                          <a:solidFill>
                            <a:srgbClr val="6AA84F"/>
                          </a:solidFill>
                          <a:highlight>
                            <a:srgbClr val="000000"/>
                          </a:highlight>
                          <a:latin typeface="Didact Gothic"/>
                          <a:ea typeface="Didact Gothic"/>
                          <a:cs typeface="Didact Gothic"/>
                          <a:sym typeface="Didact Gothic"/>
                        </a:rPr>
                        <a:t>   new file:   index.html</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16" name="Google Shape;616;p85"/>
          <p:cNvSpPr txBox="1"/>
          <p:nvPr/>
        </p:nvSpPr>
        <p:spPr>
          <a:xfrm>
            <a:off x="643801" y="2545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ADD  </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8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22" name="Google Shape;622;p86"/>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623" name="Google Shape;623;p86"/>
          <p:cNvCxnSpPr/>
          <p:nvPr/>
        </p:nvCxnSpPr>
        <p:spPr>
          <a:xfrm>
            <a:off x="2307975" y="28205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624" name="Google Shape;624;p86"/>
          <p:cNvSpPr txBox="1"/>
          <p:nvPr/>
        </p:nvSpPr>
        <p:spPr>
          <a:xfrm>
            <a:off x="270300" y="2473925"/>
            <a:ext cx="1980600" cy="12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Estamos aquí con el </a:t>
            </a:r>
            <a:r>
              <a:rPr b="1" i="1" lang="en-GB" sz="1800">
                <a:latin typeface="Helvetica Neue"/>
                <a:ea typeface="Helvetica Neue"/>
                <a:cs typeface="Helvetica Neue"/>
                <a:sym typeface="Helvetica Neue"/>
              </a:rPr>
              <a:t>index.html </a:t>
            </a:r>
            <a:r>
              <a:rPr lang="en-GB" sz="1800">
                <a:latin typeface="Helvetica Neue Light"/>
                <a:ea typeface="Helvetica Neue Light"/>
                <a:cs typeface="Helvetica Neue Light"/>
                <a:sym typeface="Helvetica Neue Light"/>
              </a:rPr>
              <a:t>adherido.</a:t>
            </a:r>
            <a:endParaRPr sz="1800">
              <a:latin typeface="Helvetica Neue Light"/>
              <a:ea typeface="Helvetica Neue Light"/>
              <a:cs typeface="Helvetica Neue Light"/>
              <a:sym typeface="Helvetica Neue Light"/>
            </a:endParaRPr>
          </a:p>
        </p:txBody>
      </p:sp>
      <p:sp>
        <p:nvSpPr>
          <p:cNvPr id="625" name="Google Shape;625;p86"/>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¿RECUERDAN LOS 3 ESTADOS?</a:t>
            </a:r>
            <a:endParaRPr i="1" sz="4000">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29" name="Shape 629"/>
        <p:cNvGrpSpPr/>
        <p:nvPr/>
      </p:nvGrpSpPr>
      <p:grpSpPr>
        <a:xfrm>
          <a:off x="0" y="0"/>
          <a:ext cx="0" cy="0"/>
          <a:chOff x="0" y="0"/>
          <a:chExt cx="0" cy="0"/>
        </a:xfrm>
      </p:grpSpPr>
      <p:sp>
        <p:nvSpPr>
          <p:cNvPr id="630" name="Google Shape;630;p87"/>
          <p:cNvSpPr txBox="1"/>
          <p:nvPr/>
        </p:nvSpPr>
        <p:spPr>
          <a:xfrm>
            <a:off x="1426500" y="2077200"/>
            <a:ext cx="629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31" name="Google Shape;631;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2" name="Google Shape;632;p8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8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8" name="Google Shape;638;p88"/>
          <p:cNvSpPr txBox="1"/>
          <p:nvPr/>
        </p:nvSpPr>
        <p:spPr>
          <a:xfrm>
            <a:off x="643801" y="3959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39" name="Google Shape;639;p88"/>
          <p:cNvSpPr txBox="1"/>
          <p:nvPr/>
        </p:nvSpPr>
        <p:spPr>
          <a:xfrm>
            <a:off x="726050" y="1767400"/>
            <a:ext cx="8028300" cy="289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Una vez que nuestros archivos están en el Staging Area debemos pasarlos a nuestro repositorio local y para eso debemos usar el </a:t>
            </a:r>
            <a:r>
              <a:rPr i="1" lang="en-GB" sz="1800">
                <a:solidFill>
                  <a:schemeClr val="dk1"/>
                </a:solidFill>
                <a:latin typeface="Helvetica Neue Light"/>
                <a:ea typeface="Helvetica Neue Light"/>
                <a:cs typeface="Helvetica Neue Light"/>
                <a:sym typeface="Helvetica Neue Light"/>
              </a:rPr>
              <a:t>git commit, </a:t>
            </a:r>
            <a:r>
              <a:rPr lang="en-GB" sz="1800">
                <a:solidFill>
                  <a:schemeClr val="dk1"/>
                </a:solidFill>
                <a:latin typeface="Helvetica Neue Light"/>
                <a:ea typeface="Helvetica Neue Light"/>
                <a:cs typeface="Helvetica Neue Light"/>
                <a:sym typeface="Helvetica Neue Light"/>
              </a:rPr>
              <a:t>que es el comando que nos va a permitir comprometer nuestros archivos.</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decir, que lo subirá al repositorio que se ha creado. El comando es el siguiente: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i="1" lang="en-GB" sz="1800">
                <a:solidFill>
                  <a:schemeClr val="dk1"/>
                </a:solidFill>
                <a:latin typeface="Helvetica Neue Light"/>
                <a:ea typeface="Helvetica Neue Light"/>
                <a:cs typeface="Helvetica Neue Light"/>
                <a:sym typeface="Helvetica Neue Light"/>
              </a:rPr>
              <a:t>git commit -m “Comentario de qué se trata el commit que se está realizando”</a:t>
            </a:r>
            <a:endParaRPr i="1"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89"/>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645" name="Google Shape;645;p89"/>
          <p:cNvGraphicFramePr/>
          <p:nvPr/>
        </p:nvGraphicFramePr>
        <p:xfrm>
          <a:off x="356513" y="2189888"/>
          <a:ext cx="3000000" cy="3000000"/>
        </p:xfrm>
        <a:graphic>
          <a:graphicData uri="http://schemas.openxmlformats.org/drawingml/2006/table">
            <a:tbl>
              <a:tblPr>
                <a:noFill/>
                <a:tableStyleId>{2AA93960-80AF-4EFF-AC28-11824AC9BB53}</a:tableStyleId>
              </a:tblPr>
              <a:tblGrid>
                <a:gridCol w="8501075"/>
              </a:tblGrid>
              <a:tr h="12700">
                <a:tc>
                  <a:txBody>
                    <a:bodyPr/>
                    <a:lstStyle/>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800">
                          <a:solidFill>
                            <a:srgbClr val="F3F3F3"/>
                          </a:solidFill>
                          <a:highlight>
                            <a:srgbClr val="000000"/>
                          </a:highlight>
                          <a:latin typeface="Didact Gothic"/>
                          <a:ea typeface="Didact Gothic"/>
                          <a:cs typeface="Didact Gothic"/>
                          <a:sym typeface="Didact Gothic"/>
                        </a:rPr>
                        <a:t> git commit -m "Primer archivo del repositorio"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666666"/>
                          </a:solidFill>
                          <a:highlight>
                            <a:srgbClr val="000000"/>
                          </a:highlight>
                          <a:latin typeface="Didact Gothic"/>
                          <a:ea typeface="Didact Gothic"/>
                          <a:cs typeface="Didact Gothic"/>
                          <a:sym typeface="Didact Gothic"/>
                        </a:rPr>
                        <a:t>/* Esta sería el resultado del comando */</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[master (root-commit) 1734915] nuevo archivo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 1 file changed, 0 insertions(+), 0 deletions(-)</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 create mode 100644 index.html</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46" name="Google Shape;646;p89"/>
          <p:cNvSpPr txBox="1"/>
          <p:nvPr/>
        </p:nvSpPr>
        <p:spPr>
          <a:xfrm>
            <a:off x="643801" y="3197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9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52" name="Google Shape;652;p90"/>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653" name="Google Shape;653;p90"/>
          <p:cNvCxnSpPr/>
          <p:nvPr/>
        </p:nvCxnSpPr>
        <p:spPr>
          <a:xfrm>
            <a:off x="2307975" y="40397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654" name="Google Shape;654;p90"/>
          <p:cNvSpPr txBox="1"/>
          <p:nvPr/>
        </p:nvSpPr>
        <p:spPr>
          <a:xfrm>
            <a:off x="270300" y="3464525"/>
            <a:ext cx="1980600" cy="12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Estamos aquí con el </a:t>
            </a:r>
            <a:r>
              <a:rPr b="1" i="1" lang="en-GB" sz="1800">
                <a:latin typeface="Helvetica Neue"/>
                <a:ea typeface="Helvetica Neue"/>
                <a:cs typeface="Helvetica Neue"/>
                <a:sym typeface="Helvetica Neue"/>
              </a:rPr>
              <a:t>index.html </a:t>
            </a:r>
            <a:r>
              <a:rPr lang="en-GB" sz="1800">
                <a:latin typeface="Helvetica Neue Light"/>
                <a:ea typeface="Helvetica Neue Light"/>
                <a:cs typeface="Helvetica Neue Light"/>
                <a:sym typeface="Helvetica Neue Light"/>
              </a:rPr>
              <a:t>comprometido para el repositorio.</a:t>
            </a:r>
            <a:endParaRPr sz="1800">
              <a:latin typeface="Helvetica Neue Light"/>
              <a:ea typeface="Helvetica Neue Light"/>
              <a:cs typeface="Helvetica Neue Light"/>
              <a:sym typeface="Helvetica Neue Light"/>
            </a:endParaRPr>
          </a:p>
        </p:txBody>
      </p:sp>
      <p:sp>
        <p:nvSpPr>
          <p:cNvPr id="655" name="Google Shape;655;p90"/>
          <p:cNvSpPr txBox="1"/>
          <p:nvPr/>
        </p:nvSpPr>
        <p:spPr>
          <a:xfrm>
            <a:off x="858600" y="365250"/>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¿RECUERDAN LOS 3 ESTADOS?</a:t>
            </a:r>
            <a:endParaRPr i="1" sz="4000">
              <a:latin typeface="Anton"/>
              <a:ea typeface="Anton"/>
              <a:cs typeface="Anton"/>
              <a:sym typeface="Anto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59" name="Shape 659"/>
        <p:cNvGrpSpPr/>
        <p:nvPr/>
      </p:nvGrpSpPr>
      <p:grpSpPr>
        <a:xfrm>
          <a:off x="0" y="0"/>
          <a:ext cx="0" cy="0"/>
          <a:chOff x="0" y="0"/>
          <a:chExt cx="0" cy="0"/>
        </a:xfrm>
      </p:grpSpPr>
      <p:sp>
        <p:nvSpPr>
          <p:cNvPr id="660" name="Google Shape;660;p91"/>
          <p:cNvSpPr txBox="1"/>
          <p:nvPr/>
        </p:nvSpPr>
        <p:spPr>
          <a:xfrm>
            <a:off x="1426500" y="2077200"/>
            <a:ext cx="629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61" name="Google Shape;661;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2" name="Google Shape;662;p9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9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8" name="Google Shape;668;p92"/>
          <p:cNvSpPr txBox="1"/>
          <p:nvPr/>
        </p:nvSpPr>
        <p:spPr>
          <a:xfrm>
            <a:off x="643801" y="3034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LOG</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669" name="Google Shape;669;p92"/>
          <p:cNvGraphicFramePr/>
          <p:nvPr/>
        </p:nvGraphicFramePr>
        <p:xfrm>
          <a:off x="956850" y="1540200"/>
          <a:ext cx="3000000" cy="3000000"/>
        </p:xfrm>
        <a:graphic>
          <a:graphicData uri="http://schemas.openxmlformats.org/drawingml/2006/table">
            <a:tbl>
              <a:tblPr>
                <a:noFill/>
                <a:tableStyleId>{2AA93960-80AF-4EFF-AC28-11824AC9BB53}</a:tableStyleId>
              </a:tblPr>
              <a:tblGrid>
                <a:gridCol w="7673025"/>
              </a:tblGrid>
              <a:tr h="12700">
                <a:tc>
                  <a:txBody>
                    <a:bodyPr/>
                    <a:lstStyle/>
                    <a:p>
                      <a:pPr indent="0" lvl="0" marL="0" rtl="0" algn="l">
                        <a:spcBef>
                          <a:spcPts val="0"/>
                        </a:spcBef>
                        <a:spcAft>
                          <a:spcPts val="0"/>
                        </a:spcAft>
                        <a:buNone/>
                      </a:pPr>
                      <a:r>
                        <a:rPr lang="en-GB" sz="1600">
                          <a:solidFill>
                            <a:srgbClr val="666666"/>
                          </a:solidFill>
                          <a:highlight>
                            <a:schemeClr val="dk1"/>
                          </a:highlight>
                          <a:latin typeface="Didact Gothic"/>
                          <a:ea typeface="Didact Gothic"/>
                          <a:cs typeface="Didact Gothic"/>
                          <a:sym typeface="Didact Gothic"/>
                        </a:rPr>
                        <a:t>/* Con git log podemos ver los logs (historial) de lo que ha pasado en el repositorio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800">
                          <a:solidFill>
                            <a:srgbClr val="F3F3F3"/>
                          </a:solidFill>
                          <a:highlight>
                            <a:srgbClr val="000000"/>
                          </a:highlight>
                          <a:latin typeface="Didact Gothic"/>
                          <a:ea typeface="Didact Gothic"/>
                          <a:cs typeface="Didact Gothic"/>
                          <a:sym typeface="Didact Gothic"/>
                        </a:rPr>
                        <a:t>$ git log</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FFF00"/>
                          </a:solidFill>
                          <a:highlight>
                            <a:srgbClr val="000000"/>
                          </a:highlight>
                          <a:latin typeface="Didact Gothic"/>
                          <a:ea typeface="Didact Gothic"/>
                          <a:cs typeface="Didact Gothic"/>
                          <a:sym typeface="Didact Gothic"/>
                        </a:rPr>
                        <a:t>commit 1734915470ce9983f703b77807a68e42166b47dd</a:t>
                      </a:r>
                      <a:r>
                        <a:rPr lang="en-GB" sz="1800">
                          <a:solidFill>
                            <a:srgbClr val="F3F3F3"/>
                          </a:solidFill>
                          <a:highlight>
                            <a:srgbClr val="000000"/>
                          </a:highlight>
                          <a:latin typeface="Didact Gothic"/>
                          <a:ea typeface="Didact Gothic"/>
                          <a:cs typeface="Didact Gothic"/>
                          <a:sym typeface="Didact Gothic"/>
                        </a:rPr>
                        <a:t> </a:t>
                      </a:r>
                      <a:r>
                        <a:rPr lang="en-GB" sz="1800">
                          <a:solidFill>
                            <a:srgbClr val="FFFF00"/>
                          </a:solidFill>
                          <a:highlight>
                            <a:srgbClr val="000000"/>
                          </a:highlight>
                          <a:latin typeface="Didact Gothic"/>
                          <a:ea typeface="Didact Gothic"/>
                          <a:cs typeface="Didact Gothic"/>
                          <a:sym typeface="Didact Gothic"/>
                        </a:rPr>
                        <a:t>(</a:t>
                      </a:r>
                      <a:r>
                        <a:rPr lang="en-GB" sz="1800">
                          <a:solidFill>
                            <a:srgbClr val="00FFFF"/>
                          </a:solidFill>
                          <a:highlight>
                            <a:srgbClr val="000000"/>
                          </a:highlight>
                          <a:latin typeface="Didact Gothic"/>
                          <a:ea typeface="Didact Gothic"/>
                          <a:cs typeface="Didact Gothic"/>
                          <a:sym typeface="Didact Gothic"/>
                        </a:rPr>
                        <a:t>HEAD -&gt;</a:t>
                      </a:r>
                      <a:r>
                        <a:rPr lang="en-GB" sz="1800">
                          <a:solidFill>
                            <a:srgbClr val="F3F3F3"/>
                          </a:solidFill>
                          <a:highlight>
                            <a:srgbClr val="000000"/>
                          </a:highlight>
                          <a:latin typeface="Didact Gothic"/>
                          <a:ea typeface="Didact Gothic"/>
                          <a:cs typeface="Didact Gothic"/>
                          <a:sym typeface="Didact Gothic"/>
                        </a:rPr>
                        <a:t> </a:t>
                      </a:r>
                      <a:r>
                        <a:rPr lang="en-GB" sz="1800">
                          <a:solidFill>
                            <a:srgbClr val="00FF00"/>
                          </a:solidFill>
                          <a:highlight>
                            <a:srgbClr val="000000"/>
                          </a:highlight>
                          <a:latin typeface="Didact Gothic"/>
                          <a:ea typeface="Didact Gothic"/>
                          <a:cs typeface="Didact Gothic"/>
                          <a:sym typeface="Didact Gothic"/>
                        </a:rPr>
                        <a:t>master</a:t>
                      </a:r>
                      <a:r>
                        <a:rPr lang="en-GB" sz="1800">
                          <a:solidFill>
                            <a:srgbClr val="FFFF00"/>
                          </a:solidFill>
                          <a:highlight>
                            <a:srgbClr val="000000"/>
                          </a:highlight>
                          <a:latin typeface="Didact Gothic"/>
                          <a:ea typeface="Didact Gothic"/>
                          <a:cs typeface="Didact Gothic"/>
                          <a:sym typeface="Didact Gothic"/>
                        </a:rPr>
                        <a:t>)</a:t>
                      </a:r>
                      <a:endParaRPr sz="1800">
                        <a:solidFill>
                          <a:srgbClr val="FF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Author: John Doe &lt;johndoe@example.com&gt;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Date:   Sat May 22 18:53:24 2020 -0300</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F3F3F3"/>
                          </a:solidFill>
                          <a:highlight>
                            <a:srgbClr val="000000"/>
                          </a:highlight>
                          <a:latin typeface="Didact Gothic"/>
                          <a:ea typeface="Didact Gothic"/>
                          <a:cs typeface="Didact Gothic"/>
                          <a:sym typeface="Didact Gothic"/>
                        </a:rPr>
                        <a:t>    </a:t>
                      </a:r>
                      <a:r>
                        <a:rPr lang="en-GB" sz="1800">
                          <a:solidFill>
                            <a:srgbClr val="F3F3F3"/>
                          </a:solidFill>
                          <a:highlight>
                            <a:schemeClr val="dk1"/>
                          </a:highlight>
                          <a:latin typeface="Didact Gothic"/>
                          <a:ea typeface="Didact Gothic"/>
                          <a:cs typeface="Didact Gothic"/>
                          <a:sym typeface="Didact Gothic"/>
                        </a:rPr>
                        <a:t>Primer archivo del repositorio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70" name="Google Shape;670;p92"/>
          <p:cNvSpPr txBox="1"/>
          <p:nvPr/>
        </p:nvSpPr>
        <p:spPr>
          <a:xfrm>
            <a:off x="271050" y="4105600"/>
            <a:ext cx="8601900" cy="8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solidFill>
                  <a:schemeClr val="dk1"/>
                </a:solidFill>
                <a:highlight>
                  <a:srgbClr val="E0FF00"/>
                </a:highlight>
                <a:latin typeface="Helvetica Neue Light"/>
                <a:ea typeface="Helvetica Neue Light"/>
                <a:cs typeface="Helvetica Neue Light"/>
                <a:sym typeface="Helvetica Neue Light"/>
              </a:rPr>
              <a:t>La documentación de</a:t>
            </a:r>
            <a:r>
              <a:rPr i="1" lang="en-GB" sz="1500">
                <a:solidFill>
                  <a:schemeClr val="dk1"/>
                </a:solidFill>
                <a:highlight>
                  <a:srgbClr val="E0FF00"/>
                </a:highlight>
                <a:latin typeface="Helvetica Neue Light"/>
                <a:ea typeface="Helvetica Neue Light"/>
                <a:cs typeface="Helvetica Neue Light"/>
                <a:sym typeface="Helvetica Neue Light"/>
              </a:rPr>
              <a:t> git log</a:t>
            </a:r>
            <a:r>
              <a:rPr lang="en-GB" sz="1500">
                <a:solidFill>
                  <a:schemeClr val="dk1"/>
                </a:solidFill>
                <a:highlight>
                  <a:srgbClr val="E0FF00"/>
                </a:highlight>
                <a:latin typeface="Helvetica Neue Light"/>
                <a:ea typeface="Helvetica Neue Light"/>
                <a:cs typeface="Helvetica Neue Light"/>
                <a:sym typeface="Helvetica Neue Light"/>
              </a:rPr>
              <a:t> es extensa, y puedes revisarla en su totalidad desde aquí:</a:t>
            </a:r>
            <a:br>
              <a:rPr lang="en-GB" sz="1500">
                <a:solidFill>
                  <a:schemeClr val="dk1"/>
                </a:solidFill>
                <a:highlight>
                  <a:srgbClr val="E0FF00"/>
                </a:highlight>
                <a:latin typeface="Helvetica Neue Light"/>
                <a:ea typeface="Helvetica Neue Light"/>
                <a:cs typeface="Helvetica Neue Light"/>
                <a:sym typeface="Helvetica Neue Light"/>
              </a:rPr>
            </a:br>
            <a:r>
              <a:rPr lang="en-GB" sz="1500" u="sng">
                <a:solidFill>
                  <a:srgbClr val="1155CC"/>
                </a:solidFill>
                <a:highlight>
                  <a:srgbClr val="E0FF00"/>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https://git-scm.com/book/es/v1/Fundamentos-de-Git-Viendo-el-hist%C3%B3rico-de-confirmaciones</a:t>
            </a:r>
            <a:r>
              <a:rPr lang="en-GB" sz="1500">
                <a:solidFill>
                  <a:schemeClr val="dk1"/>
                </a:solidFill>
                <a:highlight>
                  <a:srgbClr val="E0FF00"/>
                </a:highlight>
                <a:latin typeface="Helvetica Neue Light"/>
                <a:ea typeface="Helvetica Neue Light"/>
                <a:cs typeface="Helvetica Neue Light"/>
                <a:sym typeface="Helvetica Neue Light"/>
              </a:rPr>
              <a:t> </a:t>
            </a:r>
            <a:endParaRPr sz="1500">
              <a:solidFill>
                <a:srgbClr val="1C3643"/>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74" name="Shape 674"/>
        <p:cNvGrpSpPr/>
        <p:nvPr/>
      </p:nvGrpSpPr>
      <p:grpSpPr>
        <a:xfrm>
          <a:off x="0" y="0"/>
          <a:ext cx="0" cy="0"/>
          <a:chOff x="0" y="0"/>
          <a:chExt cx="0" cy="0"/>
        </a:xfrm>
      </p:grpSpPr>
      <p:sp>
        <p:nvSpPr>
          <p:cNvPr id="675" name="Google Shape;675;p93"/>
          <p:cNvSpPr txBox="1"/>
          <p:nvPr/>
        </p:nvSpPr>
        <p:spPr>
          <a:xfrm>
            <a:off x="1426500" y="2077200"/>
            <a:ext cx="6291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76" name="Google Shape;676;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7" name="Google Shape;677;p9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3" name="Shape 143"/>
        <p:cNvGrpSpPr/>
        <p:nvPr/>
      </p:nvGrpSpPr>
      <p:grpSpPr>
        <a:xfrm>
          <a:off x="0" y="0"/>
          <a:ext cx="0" cy="0"/>
          <a:chOff x="0" y="0"/>
          <a:chExt cx="0" cy="0"/>
        </a:xfrm>
      </p:grpSpPr>
      <p:sp>
        <p:nvSpPr>
          <p:cNvPr id="144" name="Google Shape;144;p3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45" name="Google Shape;14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1" name="Shape 681"/>
        <p:cNvGrpSpPr/>
        <p:nvPr/>
      </p:nvGrpSpPr>
      <p:grpSpPr>
        <a:xfrm>
          <a:off x="0" y="0"/>
          <a:ext cx="0" cy="0"/>
          <a:chOff x="0" y="0"/>
          <a:chExt cx="0" cy="0"/>
        </a:xfrm>
      </p:grpSpPr>
      <p:sp>
        <p:nvSpPr>
          <p:cNvPr id="682" name="Google Shape;682;p94"/>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RAMAS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9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88" name="Google Shape;688;p95"/>
          <p:cNvSpPr txBox="1"/>
          <p:nvPr/>
        </p:nvSpPr>
        <p:spPr>
          <a:xfrm>
            <a:off x="643801" y="3197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RAMAS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89" name="Google Shape;689;p95"/>
          <p:cNvSpPr txBox="1"/>
          <p:nvPr/>
        </p:nvSpPr>
        <p:spPr>
          <a:xfrm>
            <a:off x="790125" y="1538650"/>
            <a:ext cx="76251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Cuando</a:t>
            </a:r>
            <a:r>
              <a:rPr lang="en-GB" sz="1800">
                <a:latin typeface="Helvetica Neue Light"/>
                <a:ea typeface="Helvetica Neue Light"/>
                <a:cs typeface="Helvetica Neue Light"/>
                <a:sym typeface="Helvetica Neue Light"/>
              </a:rPr>
              <a:t> quieres añadir </a:t>
            </a:r>
            <a:r>
              <a:rPr b="1" lang="en-GB" sz="1800">
                <a:latin typeface="Helvetica Neue"/>
                <a:ea typeface="Helvetica Neue"/>
                <a:cs typeface="Helvetica Neue"/>
                <a:sym typeface="Helvetica Neue"/>
              </a:rPr>
              <a:t>una nueva función o solucionar un error </a:t>
            </a:r>
            <a:r>
              <a:rPr lang="en-GB" sz="1800">
                <a:latin typeface="Helvetica Neue Light"/>
                <a:ea typeface="Helvetica Neue Light"/>
                <a:cs typeface="Helvetica Neue Light"/>
                <a:sym typeface="Helvetica Neue Light"/>
              </a:rPr>
              <a:t>(sin importar su tamaño), generas </a:t>
            </a:r>
            <a:r>
              <a:rPr b="1" lang="en-GB" sz="1800">
                <a:latin typeface="Helvetica Neue"/>
                <a:ea typeface="Helvetica Neue"/>
                <a:cs typeface="Helvetica Neue"/>
                <a:sym typeface="Helvetica Neue"/>
              </a:rPr>
              <a:t>una nueva rama para alojar estos cambios</a:t>
            </a:r>
            <a:r>
              <a:rPr lang="en-GB"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Esto te da la oportunidad de organizarte mejor con los cambios o correcciones experimentales.</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Podemos crear una rama escribiendo</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b="1" lang="en-GB" sz="1800">
                <a:latin typeface="Helvetica Neue"/>
                <a:ea typeface="Helvetica Neue"/>
                <a:cs typeface="Helvetica Neue"/>
                <a:sym typeface="Helvetica Neue"/>
              </a:rPr>
              <a:t>“git branch mi-rama”.</a:t>
            </a:r>
            <a:endParaRPr b="1" sz="1800">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96"/>
          <p:cNvPicPr preferRelativeResize="0"/>
          <p:nvPr/>
        </p:nvPicPr>
        <p:blipFill>
          <a:blip r:embed="rId3">
            <a:alphaModFix/>
          </a:blip>
          <a:stretch>
            <a:fillRect/>
          </a:stretch>
        </p:blipFill>
        <p:spPr>
          <a:xfrm>
            <a:off x="1318937" y="811100"/>
            <a:ext cx="6506132" cy="3848524"/>
          </a:xfrm>
          <a:prstGeom prst="rect">
            <a:avLst/>
          </a:prstGeom>
          <a:noFill/>
          <a:ln>
            <a:noFill/>
          </a:ln>
        </p:spPr>
      </p:pic>
      <p:sp>
        <p:nvSpPr>
          <p:cNvPr id="695" name="Google Shape;695;p96"/>
          <p:cNvSpPr/>
          <p:nvPr/>
        </p:nvSpPr>
        <p:spPr>
          <a:xfrm>
            <a:off x="6590350" y="41037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Gran cambio</a:t>
            </a:r>
            <a:endParaRPr b="1" sz="1000"/>
          </a:p>
          <a:p>
            <a:pPr indent="0" lvl="0" marL="0" rtl="0" algn="ctr">
              <a:spcBef>
                <a:spcPts val="0"/>
              </a:spcBef>
              <a:spcAft>
                <a:spcPts val="0"/>
              </a:spcAft>
              <a:buNone/>
            </a:pPr>
            <a:r>
              <a:rPr b="1" lang="en-GB" sz="1000"/>
              <a:t>(feature)</a:t>
            </a:r>
            <a:endParaRPr b="1" sz="1000"/>
          </a:p>
        </p:txBody>
      </p:sp>
      <p:pic>
        <p:nvPicPr>
          <p:cNvPr id="696" name="Google Shape;696;p9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97" name="Google Shape;697;p96"/>
          <p:cNvSpPr/>
          <p:nvPr/>
        </p:nvSpPr>
        <p:spPr>
          <a:xfrm>
            <a:off x="2674600" y="811100"/>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Pequeño Cambio (feature)</a:t>
            </a:r>
            <a:endParaRPr b="1" sz="1000"/>
          </a:p>
        </p:txBody>
      </p:sp>
      <p:sp>
        <p:nvSpPr>
          <p:cNvPr id="698" name="Google Shape;698;p96"/>
          <p:cNvSpPr/>
          <p:nvPr/>
        </p:nvSpPr>
        <p:spPr>
          <a:xfrm>
            <a:off x="4840650" y="15319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Rama Principal</a:t>
            </a:r>
            <a:endParaRPr b="1" sz="1000"/>
          </a:p>
          <a:p>
            <a:pPr indent="0" lvl="0" marL="0" rtl="0" algn="ctr">
              <a:spcBef>
                <a:spcPts val="0"/>
              </a:spcBef>
              <a:spcAft>
                <a:spcPts val="0"/>
              </a:spcAft>
              <a:buNone/>
            </a:pPr>
            <a:r>
              <a:rPr b="1" lang="en-GB" sz="1000"/>
              <a:t>(master)</a:t>
            </a:r>
            <a:endParaRPr b="1" sz="1000"/>
          </a:p>
        </p:txBody>
      </p:sp>
      <p:sp>
        <p:nvSpPr>
          <p:cNvPr id="699" name="Google Shape;699;p96"/>
          <p:cNvSpPr txBox="1"/>
          <p:nvPr/>
        </p:nvSpPr>
        <p:spPr>
          <a:xfrm>
            <a:off x="643801" y="-2677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RAMAS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97"/>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705" name="Google Shape;705;p97"/>
          <p:cNvGraphicFramePr/>
          <p:nvPr/>
        </p:nvGraphicFramePr>
        <p:xfrm>
          <a:off x="525025" y="1693600"/>
          <a:ext cx="3000000" cy="3000000"/>
        </p:xfrm>
        <a:graphic>
          <a:graphicData uri="http://schemas.openxmlformats.org/drawingml/2006/table">
            <a:tbl>
              <a:tblPr>
                <a:noFill/>
                <a:tableStyleId>{2AA93960-80AF-4EFF-AC28-11824AC9BB53}</a:tableStyleId>
              </a:tblPr>
              <a:tblGrid>
                <a:gridCol w="8332575"/>
              </a:tblGrid>
              <a:tr h="12700">
                <a:tc>
                  <a:txBody>
                    <a:bodyPr/>
                    <a:lstStyle/>
                    <a:p>
                      <a:pPr indent="0" lvl="0" marL="0" rtl="0" algn="l">
                        <a:spcBef>
                          <a:spcPts val="0"/>
                        </a:spcBef>
                        <a:spcAft>
                          <a:spcPts val="0"/>
                        </a:spcAft>
                        <a:buNone/>
                      </a:pPr>
                      <a:r>
                        <a:rPr lang="en-GB" sz="1600">
                          <a:solidFill>
                            <a:srgbClr val="666666"/>
                          </a:solidFill>
                          <a:highlight>
                            <a:schemeClr val="dk1"/>
                          </a:highlight>
                          <a:latin typeface="Didact Gothic"/>
                          <a:ea typeface="Didact Gothic"/>
                          <a:cs typeface="Didact Gothic"/>
                          <a:sym typeface="Didact Gothic"/>
                        </a:rPr>
                        <a:t>/* Paso 1: Verifico en cuál rama estoy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FF"/>
                          </a:solidFill>
                          <a:highlight>
                            <a:srgbClr val="000000"/>
                          </a:highlight>
                          <a:latin typeface="Didact Gothic"/>
                          <a:ea typeface="Didact Gothic"/>
                          <a:cs typeface="Didact Gothic"/>
                          <a:sym typeface="Didact Gothic"/>
                        </a:rPr>
                        <a:t>*master</a:t>
                      </a:r>
                      <a:endParaRPr sz="1600">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434343"/>
                          </a:solidFill>
                          <a:highlight>
                            <a:srgbClr val="000000"/>
                          </a:highlight>
                          <a:latin typeface="Didact Gothic"/>
                          <a:ea typeface="Didact Gothic"/>
                          <a:cs typeface="Didact Gothic"/>
                          <a:sym typeface="Didact Gothic"/>
                        </a:rPr>
                        <a:t>/* Paso 2. Creo la rama que voy a usar para el cambio */</a:t>
                      </a:r>
                      <a:br>
                        <a:rPr lang="en-GB" sz="1600">
                          <a:solidFill>
                            <a:srgbClr val="00FFFF"/>
                          </a:solidFill>
                          <a:highlight>
                            <a:srgbClr val="000000"/>
                          </a:highlight>
                          <a:latin typeface="Didact Gothic"/>
                          <a:ea typeface="Didact Gothic"/>
                          <a:cs typeface="Didact Gothic"/>
                          <a:sym typeface="Didact Gothic"/>
                        </a:rPr>
                      </a:b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a:t>
                      </a:r>
                      <a:r>
                        <a:rPr lang="en-GB" sz="1600">
                          <a:solidFill>
                            <a:srgbClr val="F3F3F3"/>
                          </a:solidFill>
                          <a:highlight>
                            <a:srgbClr val="000000"/>
                          </a:highlight>
                          <a:latin typeface="Didact Gothic"/>
                          <a:ea typeface="Didact Gothic"/>
                          <a:cs typeface="Didact Gothic"/>
                          <a:sym typeface="Didact Gothic"/>
                        </a:rPr>
                        <a:t> git branch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666666"/>
                          </a:solidFill>
                          <a:highlight>
                            <a:srgbClr val="000000"/>
                          </a:highlight>
                          <a:latin typeface="Didact Gothic"/>
                          <a:ea typeface="Didact Gothic"/>
                          <a:cs typeface="Didact Gothic"/>
                          <a:sym typeface="Didact Gothic"/>
                        </a:rPr>
                        <a:t>/* Paso 3: Verifico que se creó la rama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 -l</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FFFFF"/>
                          </a:solidFill>
                          <a:highlight>
                            <a:schemeClr val="dk1"/>
                          </a:highlight>
                          <a:latin typeface="Didact Gothic"/>
                          <a:ea typeface="Didact Gothic"/>
                          <a:cs typeface="Didact Gothic"/>
                          <a:sym typeface="Didact Gothic"/>
                        </a:rPr>
                        <a:t>mi_rama</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endParaRPr sz="1600">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06" name="Google Shape;706;p97"/>
          <p:cNvSpPr txBox="1"/>
          <p:nvPr/>
        </p:nvSpPr>
        <p:spPr>
          <a:xfrm>
            <a:off x="0" y="565275"/>
            <a:ext cx="9144000" cy="12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GIT BRANCH CREANDO RAMAS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98"/>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712" name="Google Shape;712;p98"/>
          <p:cNvGraphicFramePr/>
          <p:nvPr/>
        </p:nvGraphicFramePr>
        <p:xfrm>
          <a:off x="497450" y="2019625"/>
          <a:ext cx="3000000" cy="3000000"/>
        </p:xfrm>
        <a:graphic>
          <a:graphicData uri="http://schemas.openxmlformats.org/drawingml/2006/table">
            <a:tbl>
              <a:tblPr>
                <a:noFill/>
                <a:tableStyleId>{2AA93960-80AF-4EFF-AC28-11824AC9BB53}</a:tableStyleId>
              </a:tblPr>
              <a:tblGrid>
                <a:gridCol w="8417950"/>
              </a:tblGrid>
              <a:tr h="1981200">
                <a:tc>
                  <a:txBody>
                    <a:bodyPr/>
                    <a:lstStyle/>
                    <a:p>
                      <a:pPr indent="0" lvl="0" marL="0" rtl="0" algn="l">
                        <a:spcBef>
                          <a:spcPts val="0"/>
                        </a:spcBef>
                        <a:spcAft>
                          <a:spcPts val="0"/>
                        </a:spcAft>
                        <a:buNone/>
                      </a:pPr>
                      <a:r>
                        <a:rPr lang="en-GB" sz="1600">
                          <a:solidFill>
                            <a:srgbClr val="666666"/>
                          </a:solidFill>
                          <a:highlight>
                            <a:schemeClr val="dk1"/>
                          </a:highlight>
                          <a:latin typeface="Didact Gothic"/>
                          <a:ea typeface="Didact Gothic"/>
                          <a:cs typeface="Didact Gothic"/>
                          <a:sym typeface="Didact Gothic"/>
                        </a:rPr>
                        <a:t>/* Para moverme a la rama que cree uso el comando de git checkout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600">
                          <a:solidFill>
                            <a:srgbClr val="F3F3F3"/>
                          </a:solidFill>
                          <a:highlight>
                            <a:srgbClr val="000000"/>
                          </a:highlight>
                          <a:latin typeface="Didact Gothic"/>
                          <a:ea typeface="Didact Gothic"/>
                          <a:cs typeface="Didact Gothic"/>
                          <a:sym typeface="Didact Gothic"/>
                        </a:rPr>
                        <a:t> git checkout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3F3F3"/>
                          </a:solidFill>
                          <a:highlight>
                            <a:srgbClr val="000000"/>
                          </a:highlight>
                          <a:latin typeface="Didact Gothic"/>
                          <a:ea typeface="Didact Gothic"/>
                          <a:cs typeface="Didact Gothic"/>
                          <a:sym typeface="Didact Gothic"/>
                        </a:rPr>
                        <a:t>Switched to branch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666666"/>
                          </a:solidFill>
                          <a:highlight>
                            <a:srgbClr val="000000"/>
                          </a:highlight>
                          <a:latin typeface="Didact Gothic"/>
                          <a:ea typeface="Didact Gothic"/>
                          <a:cs typeface="Didact Gothic"/>
                          <a:sym typeface="Didact Gothic"/>
                        </a:rPr>
                        <a:t>/* Verifico nuevamente que me movi de rama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 -l</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FFFFF"/>
                          </a:solidFill>
                          <a:highlight>
                            <a:schemeClr val="dk1"/>
                          </a:highlight>
                          <a:latin typeface="Didact Gothic"/>
                          <a:ea typeface="Didact Gothic"/>
                          <a:cs typeface="Didact Gothic"/>
                          <a:sym typeface="Didact Gothic"/>
                        </a:rPr>
                        <a:t>master</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FF"/>
                          </a:solidFill>
                          <a:highlight>
                            <a:schemeClr val="dk1"/>
                          </a:highlight>
                          <a:latin typeface="Didact Gothic"/>
                          <a:ea typeface="Didact Gothic"/>
                          <a:cs typeface="Didact Gothic"/>
                          <a:sym typeface="Didact Gothic"/>
                        </a:rPr>
                        <a:t>*mi_rama</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endParaRPr sz="1600">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13" name="Google Shape;713;p98"/>
          <p:cNvSpPr txBox="1"/>
          <p:nvPr/>
        </p:nvSpPr>
        <p:spPr>
          <a:xfrm>
            <a:off x="0" y="489075"/>
            <a:ext cx="9144000" cy="12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GIT BRANCH: MOVERNOS ENTRE RAMAS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graphicFrame>
        <p:nvGraphicFramePr>
          <p:cNvPr id="718" name="Google Shape;718;p99"/>
          <p:cNvGraphicFramePr/>
          <p:nvPr/>
        </p:nvGraphicFramePr>
        <p:xfrm>
          <a:off x="629000" y="1484613"/>
          <a:ext cx="3000000" cy="3000000"/>
        </p:xfrm>
        <a:graphic>
          <a:graphicData uri="http://schemas.openxmlformats.org/drawingml/2006/table">
            <a:tbl>
              <a:tblPr>
                <a:noFill/>
                <a:tableStyleId>{2AA93960-80AF-4EFF-AC28-11824AC9BB53}</a:tableStyleId>
              </a:tblPr>
              <a:tblGrid>
                <a:gridCol w="8125450"/>
              </a:tblGrid>
              <a:tr h="2972875">
                <a:tc>
                  <a:txBody>
                    <a:bodyPr/>
                    <a:lstStyle/>
                    <a:p>
                      <a:pPr indent="0" lvl="0" marL="0" rtl="0" algn="l">
                        <a:spcBef>
                          <a:spcPts val="0"/>
                        </a:spcBef>
                        <a:spcAft>
                          <a:spcPts val="0"/>
                        </a:spcAft>
                        <a:buNone/>
                      </a:pPr>
                      <a:r>
                        <a:rPr lang="en-GB" sz="1600">
                          <a:solidFill>
                            <a:srgbClr val="666666"/>
                          </a:solidFill>
                          <a:highlight>
                            <a:schemeClr val="dk1"/>
                          </a:highlight>
                          <a:latin typeface="Didact Gothic"/>
                          <a:ea typeface="Didact Gothic"/>
                          <a:cs typeface="Didact Gothic"/>
                          <a:sym typeface="Didact Gothic"/>
                        </a:rPr>
                        <a:t>/* Paso 1: Me muevo a la rama principal “master”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checkout master</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666666"/>
                          </a:solidFill>
                          <a:highlight>
                            <a:srgbClr val="000000"/>
                          </a:highlight>
                          <a:latin typeface="Didact Gothic"/>
                          <a:ea typeface="Didact Gothic"/>
                          <a:cs typeface="Didact Gothic"/>
                          <a:sym typeface="Didact Gothic"/>
                        </a:rPr>
                        <a:t>/* Paso 2: Verificar que se está en la rama de master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FFFFF"/>
                          </a:solidFill>
                          <a:highlight>
                            <a:schemeClr val="dk1"/>
                          </a:highlight>
                          <a:latin typeface="Didact Gothic"/>
                          <a:ea typeface="Didact Gothic"/>
                          <a:cs typeface="Didact Gothic"/>
                          <a:sym typeface="Didact Gothic"/>
                        </a:rPr>
                        <a:t>mi_rama</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666666"/>
                          </a:solidFill>
                          <a:highlight>
                            <a:srgbClr val="000000"/>
                          </a:highlight>
                          <a:latin typeface="Didact Gothic"/>
                          <a:ea typeface="Didact Gothic"/>
                          <a:cs typeface="Didact Gothic"/>
                          <a:sym typeface="Didact Gothic"/>
                        </a:rPr>
                        <a:t>/* Paso 3: Procedo a borrar la rama que ya no voy a usar */</a:t>
                      </a:r>
                      <a:br>
                        <a:rPr lang="en-GB" sz="1600">
                          <a:solidFill>
                            <a:srgbClr val="00FFFF"/>
                          </a:solidFill>
                          <a:highlight>
                            <a:srgbClr val="000000"/>
                          </a:highlight>
                          <a:latin typeface="Didact Gothic"/>
                          <a:ea typeface="Didact Gothic"/>
                          <a:cs typeface="Didact Gothic"/>
                          <a:sym typeface="Didact Gothic"/>
                        </a:rPr>
                      </a:b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600">
                          <a:solidFill>
                            <a:srgbClr val="F3F3F3"/>
                          </a:solidFill>
                          <a:highlight>
                            <a:srgbClr val="000000"/>
                          </a:highlight>
                          <a:latin typeface="Didact Gothic"/>
                          <a:ea typeface="Didact Gothic"/>
                          <a:cs typeface="Didact Gothic"/>
                          <a:sym typeface="Didact Gothic"/>
                        </a:rPr>
                        <a:t> git branch -D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Deleted branch </a:t>
                      </a:r>
                      <a:r>
                        <a:rPr lang="en-GB" sz="1600">
                          <a:solidFill>
                            <a:srgbClr val="F3F3F3"/>
                          </a:solidFill>
                          <a:highlight>
                            <a:schemeClr val="dk1"/>
                          </a:highlight>
                          <a:latin typeface="Didact Gothic"/>
                          <a:ea typeface="Didact Gothic"/>
                          <a:cs typeface="Didact Gothic"/>
                          <a:sym typeface="Didact Gothic"/>
                        </a:rPr>
                        <a:t>mi_rama</a:t>
                      </a:r>
                      <a:r>
                        <a:rPr lang="en-GB" sz="1600">
                          <a:solidFill>
                            <a:srgbClr val="F3F3F3"/>
                          </a:solidFill>
                          <a:highlight>
                            <a:srgbClr val="000000"/>
                          </a:highlight>
                          <a:latin typeface="Didact Gothic"/>
                          <a:ea typeface="Didact Gothic"/>
                          <a:cs typeface="Didact Gothic"/>
                          <a:sym typeface="Didact Gothic"/>
                        </a:rPr>
                        <a:t> (was 6d6c28c)</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666666"/>
                          </a:solidFill>
                          <a:highlight>
                            <a:schemeClr val="dk1"/>
                          </a:highlight>
                          <a:latin typeface="Didact Gothic"/>
                          <a:ea typeface="Didact Gothic"/>
                          <a:cs typeface="Didact Gothic"/>
                          <a:sym typeface="Didact Gothic"/>
                        </a:rPr>
                        <a:t>/* Paso 4: Verificar que se borró la rama*/</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FF"/>
                          </a:solidFill>
                          <a:highlight>
                            <a:schemeClr val="dk1"/>
                          </a:highlight>
                          <a:latin typeface="Didact Gothic"/>
                          <a:ea typeface="Didact Gothic"/>
                          <a:cs typeface="Didact Gothic"/>
                          <a:sym typeface="Didact Gothic"/>
                        </a:rPr>
                        <a:t>*master</a:t>
                      </a:r>
                      <a:endParaRPr sz="1600">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19" name="Google Shape;719;p9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20" name="Google Shape;720;p99"/>
          <p:cNvSpPr txBox="1"/>
          <p:nvPr/>
        </p:nvSpPr>
        <p:spPr>
          <a:xfrm>
            <a:off x="643801" y="2871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BRANCH -D -</a:t>
            </a:r>
            <a:r>
              <a:rPr i="1" lang="en-GB" sz="3800">
                <a:solidFill>
                  <a:schemeClr val="dk1"/>
                </a:solidFill>
                <a:latin typeface="Anton"/>
                <a:ea typeface="Anton"/>
                <a:cs typeface="Anton"/>
                <a:sym typeface="Anton"/>
              </a:rPr>
              <a:t> BORRANDO RAMAS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24" name="Shape 724"/>
        <p:cNvGrpSpPr/>
        <p:nvPr/>
      </p:nvGrpSpPr>
      <p:grpSpPr>
        <a:xfrm>
          <a:off x="0" y="0"/>
          <a:ext cx="0" cy="0"/>
          <a:chOff x="0" y="0"/>
          <a:chExt cx="0" cy="0"/>
        </a:xfrm>
      </p:grpSpPr>
      <p:sp>
        <p:nvSpPr>
          <p:cNvPr id="725" name="Google Shape;725;p10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i="1" sz="3600">
              <a:solidFill>
                <a:srgbClr val="121212"/>
              </a:solidFill>
              <a:latin typeface="Anton"/>
              <a:ea typeface="Anton"/>
              <a:cs typeface="Anton"/>
              <a:sym typeface="Anton"/>
            </a:endParaRPr>
          </a:p>
        </p:txBody>
      </p:sp>
      <p:pic>
        <p:nvPicPr>
          <p:cNvPr id="726" name="Google Shape;726;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27" name="Google Shape;727;p100"/>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10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33" name="Google Shape;733;p101"/>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LISTAR COMMITS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734" name="Google Shape;734;p101"/>
          <p:cNvSpPr txBox="1"/>
          <p:nvPr/>
        </p:nvSpPr>
        <p:spPr>
          <a:xfrm>
            <a:off x="900900" y="1871625"/>
            <a:ext cx="7342200" cy="210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Helvetica Neue Light"/>
                <a:ea typeface="Helvetica Neue Light"/>
                <a:cs typeface="Helvetica Neue Light"/>
                <a:sym typeface="Helvetica Neue Light"/>
              </a:rPr>
              <a:t>Así como nos movemos entre ramas, nos podemos </a:t>
            </a:r>
            <a:r>
              <a:rPr b="1" lang="en-GB" sz="1800">
                <a:latin typeface="Helvetica Neue"/>
                <a:ea typeface="Helvetica Neue"/>
                <a:cs typeface="Helvetica Neue"/>
                <a:sym typeface="Helvetica Neue"/>
              </a:rPr>
              <a:t>mover entre commits</a:t>
            </a:r>
            <a:r>
              <a:rPr lang="en-GB" sz="1800">
                <a:latin typeface="Helvetica Neue Light"/>
                <a:ea typeface="Helvetica Neue Light"/>
                <a:cs typeface="Helvetica Neue Light"/>
                <a:sym typeface="Helvetica Neue Light"/>
              </a:rPr>
              <a:t>. Recuerden que al hacer cambios, adherirlos y comitearlos, se crea un historial de dichos cambios, los logs.</a:t>
            </a:r>
            <a:endParaRPr sz="18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spcBef>
                <a:spcPts val="0"/>
              </a:spcBef>
              <a:spcAft>
                <a:spcPts val="0"/>
              </a:spcAft>
              <a:buNone/>
            </a:pPr>
            <a:r>
              <a:rPr lang="en-GB" sz="1800">
                <a:latin typeface="Helvetica Neue Light"/>
                <a:ea typeface="Helvetica Neue Light"/>
                <a:cs typeface="Helvetica Neue Light"/>
                <a:sym typeface="Helvetica Neue Light"/>
              </a:rPr>
              <a:t>La posibilidad de volver a un commit en específico es una ventaja de los controladores de </a:t>
            </a:r>
            <a:r>
              <a:rPr lang="en-GB" sz="1800">
                <a:latin typeface="Helvetica Neue Light"/>
                <a:ea typeface="Helvetica Neue Light"/>
                <a:cs typeface="Helvetica Neue Light"/>
                <a:sym typeface="Helvetica Neue Light"/>
              </a:rPr>
              <a:t>versiones</a:t>
            </a:r>
            <a:r>
              <a:rPr lang="en-GB" sz="1800">
                <a:latin typeface="Helvetica Neue Light"/>
                <a:ea typeface="Helvetica Neue Light"/>
                <a:cs typeface="Helvetica Neue Light"/>
                <a:sym typeface="Helvetica Neue Light"/>
              </a:rPr>
              <a:t>, que permiten volver a un estado anterior si se </a:t>
            </a:r>
            <a:r>
              <a:rPr lang="en-GB" sz="1800">
                <a:latin typeface="Helvetica Neue Light"/>
                <a:ea typeface="Helvetica Neue Light"/>
                <a:cs typeface="Helvetica Neue Light"/>
                <a:sym typeface="Helvetica Neue Light"/>
              </a:rPr>
              <a:t>presenta</a:t>
            </a:r>
            <a:r>
              <a:rPr lang="en-GB" sz="1800">
                <a:latin typeface="Helvetica Neue Light"/>
                <a:ea typeface="Helvetica Neue Light"/>
                <a:cs typeface="Helvetica Neue Light"/>
                <a:sym typeface="Helvetica Neue Light"/>
              </a:rPr>
              <a:t> un problema, error o cambio inesperado.</a:t>
            </a:r>
            <a:endParaRPr sz="1800">
              <a:latin typeface="Helvetica Neue Light"/>
              <a:ea typeface="Helvetica Neue Light"/>
              <a:cs typeface="Helvetica Neue Light"/>
              <a:sym typeface="Helvetica Neue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cxnSp>
        <p:nvCxnSpPr>
          <p:cNvPr id="739" name="Google Shape;739;p102"/>
          <p:cNvCxnSpPr>
            <a:endCxn id="740" idx="2"/>
          </p:cNvCxnSpPr>
          <p:nvPr/>
        </p:nvCxnSpPr>
        <p:spPr>
          <a:xfrm>
            <a:off x="1460534" y="2464825"/>
            <a:ext cx="6262500" cy="4800"/>
          </a:xfrm>
          <a:prstGeom prst="straightConnector1">
            <a:avLst/>
          </a:prstGeom>
          <a:noFill/>
          <a:ln cap="flat" cmpd="sng" w="9525">
            <a:solidFill>
              <a:srgbClr val="3CEFAB"/>
            </a:solidFill>
            <a:prstDash val="solid"/>
            <a:round/>
            <a:headEnd len="sm" w="sm" type="none"/>
            <a:tailEnd len="sm" w="sm" type="none"/>
          </a:ln>
        </p:spPr>
      </p:cxnSp>
      <p:sp>
        <p:nvSpPr>
          <p:cNvPr id="741" name="Google Shape;741;p102"/>
          <p:cNvSpPr/>
          <p:nvPr/>
        </p:nvSpPr>
        <p:spPr>
          <a:xfrm>
            <a:off x="3081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42" name="Google Shape;742;p102"/>
          <p:cNvSpPr/>
          <p:nvPr/>
        </p:nvSpPr>
        <p:spPr>
          <a:xfrm>
            <a:off x="5441547" y="21895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43" name="Google Shape;743;p102"/>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Crea una rama con git branch nueva_rama</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44" name="Google Shape;744;p102"/>
          <p:cNvSpPr txBox="1"/>
          <p:nvPr/>
        </p:nvSpPr>
        <p:spPr>
          <a:xfrm>
            <a:off x="2357188"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Cambia de rama con git checkout nueva_rama</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45" name="Google Shape;745;p102"/>
          <p:cNvSpPr txBox="1"/>
          <p:nvPr/>
        </p:nvSpPr>
        <p:spPr>
          <a:xfrm>
            <a:off x="4714050" y="30794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Verifica que cambiaste de rama con git branch -l</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46" name="Google Shape;746;p102"/>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2</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47" name="Google Shape;747;p102"/>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Helvetica Neue Light"/>
                <a:ea typeface="Helvetica Neue Light"/>
                <a:cs typeface="Helvetica Neue Light"/>
                <a:sym typeface="Helvetica Neue Light"/>
              </a:rPr>
              <a:t>3</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48" name="Google Shape;748;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9" name="Google Shape;749;p102"/>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LISTAR COMMITS</a:t>
            </a:r>
            <a:endParaRPr i="1" sz="38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Vamos a crear nuevamente una rama...</a:t>
            </a:r>
            <a:endParaRPr i="1" sz="28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i="1" sz="3800">
              <a:solidFill>
                <a:schemeClr val="dk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i="1" sz="3600">
              <a:solidFill>
                <a:schemeClr val="dk1"/>
              </a:solidFill>
              <a:latin typeface="Anton"/>
              <a:ea typeface="Anton"/>
              <a:cs typeface="Anton"/>
              <a:sym typeface="Anton"/>
            </a:endParaRPr>
          </a:p>
        </p:txBody>
      </p:sp>
      <p:sp>
        <p:nvSpPr>
          <p:cNvPr id="750" name="Google Shape;750;p102"/>
          <p:cNvSpPr/>
          <p:nvPr/>
        </p:nvSpPr>
        <p:spPr>
          <a:xfrm>
            <a:off x="8463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51" name="Google Shape;751;p102"/>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1</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40" name="Google Shape;740;p102"/>
          <p:cNvSpPr/>
          <p:nvPr/>
        </p:nvSpPr>
        <p:spPr>
          <a:xfrm>
            <a:off x="7723034"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52" name="Google Shape;752;p102"/>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4</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53" name="Google Shape;753;p102"/>
          <p:cNvSpPr txBox="1"/>
          <p:nvPr/>
        </p:nvSpPr>
        <p:spPr>
          <a:xfrm>
            <a:off x="6956375" y="31391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Agrega al index.html un texto nuevo.</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cxnSp>
        <p:nvCxnSpPr>
          <p:cNvPr id="758" name="Google Shape;758;p103"/>
          <p:cNvCxnSpPr>
            <a:endCxn id="759" idx="2"/>
          </p:cNvCxnSpPr>
          <p:nvPr/>
        </p:nvCxnSpPr>
        <p:spPr>
          <a:xfrm>
            <a:off x="1460534" y="2464825"/>
            <a:ext cx="6262500" cy="4800"/>
          </a:xfrm>
          <a:prstGeom prst="straightConnector1">
            <a:avLst/>
          </a:prstGeom>
          <a:noFill/>
          <a:ln cap="flat" cmpd="sng" w="9525">
            <a:solidFill>
              <a:srgbClr val="3CEFAB"/>
            </a:solidFill>
            <a:prstDash val="solid"/>
            <a:round/>
            <a:headEnd len="sm" w="sm" type="none"/>
            <a:tailEnd len="sm" w="sm" type="none"/>
          </a:ln>
        </p:spPr>
      </p:cxnSp>
      <p:sp>
        <p:nvSpPr>
          <p:cNvPr id="760" name="Google Shape;760;p103"/>
          <p:cNvSpPr/>
          <p:nvPr/>
        </p:nvSpPr>
        <p:spPr>
          <a:xfrm>
            <a:off x="30817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61" name="Google Shape;761;p103"/>
          <p:cNvSpPr/>
          <p:nvPr/>
        </p:nvSpPr>
        <p:spPr>
          <a:xfrm>
            <a:off x="5441547" y="218952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62" name="Google Shape;762;p103"/>
          <p:cNvSpPr txBox="1"/>
          <p:nvPr/>
        </p:nvSpPr>
        <p:spPr>
          <a:xfrm>
            <a:off x="325"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Verifica que hubo un cambio en el index.html con git status</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63" name="Google Shape;763;p103"/>
          <p:cNvSpPr txBox="1"/>
          <p:nvPr/>
        </p:nvSpPr>
        <p:spPr>
          <a:xfrm>
            <a:off x="2357188" y="30842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Adhiere el cambio con Git Add.</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64" name="Google Shape;764;p103"/>
          <p:cNvSpPr txBox="1"/>
          <p:nvPr/>
        </p:nvSpPr>
        <p:spPr>
          <a:xfrm>
            <a:off x="4714050" y="3079425"/>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Comitea el cambio con git commit -m “Agregando texto al html”</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765" name="Google Shape;765;p103"/>
          <p:cNvSpPr txBox="1"/>
          <p:nvPr/>
        </p:nvSpPr>
        <p:spPr>
          <a:xfrm>
            <a:off x="3220212" y="2189514"/>
            <a:ext cx="2703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6</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66" name="Google Shape;766;p103"/>
          <p:cNvSpPr txBox="1"/>
          <p:nvPr/>
        </p:nvSpPr>
        <p:spPr>
          <a:xfrm>
            <a:off x="5574295" y="224422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7</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767" name="Google Shape;767;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8" name="Google Shape;768;p103"/>
          <p:cNvSpPr txBox="1"/>
          <p:nvPr/>
        </p:nvSpPr>
        <p:spPr>
          <a:xfrm>
            <a:off x="1311600" y="180125"/>
            <a:ext cx="65208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LISTAR COMMITS</a:t>
            </a:r>
            <a:endParaRPr i="1" sz="38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Vamos a crear nuevamente una rama...</a:t>
            </a:r>
            <a:endParaRPr i="1" sz="3600">
              <a:solidFill>
                <a:schemeClr val="dk1"/>
              </a:solidFill>
              <a:latin typeface="Anton"/>
              <a:ea typeface="Anton"/>
              <a:cs typeface="Anton"/>
              <a:sym typeface="Anton"/>
            </a:endParaRPr>
          </a:p>
        </p:txBody>
      </p:sp>
      <p:sp>
        <p:nvSpPr>
          <p:cNvPr id="769" name="Google Shape;769;p103"/>
          <p:cNvSpPr/>
          <p:nvPr/>
        </p:nvSpPr>
        <p:spPr>
          <a:xfrm>
            <a:off x="846380"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70" name="Google Shape;770;p103"/>
          <p:cNvSpPr txBox="1"/>
          <p:nvPr/>
        </p:nvSpPr>
        <p:spPr>
          <a:xfrm>
            <a:off x="998850" y="2187098"/>
            <a:ext cx="2703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5</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59" name="Google Shape;759;p103"/>
          <p:cNvSpPr/>
          <p:nvPr/>
        </p:nvSpPr>
        <p:spPr>
          <a:xfrm>
            <a:off x="7723034" y="2162575"/>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771" name="Google Shape;771;p103"/>
          <p:cNvSpPr txBox="1"/>
          <p:nvPr/>
        </p:nvSpPr>
        <p:spPr>
          <a:xfrm>
            <a:off x="7855782" y="2217270"/>
            <a:ext cx="2703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GB" sz="2400">
                <a:latin typeface="Helvetica Neue Light"/>
                <a:ea typeface="Helvetica Neue Light"/>
                <a:cs typeface="Helvetica Neue Light"/>
                <a:sym typeface="Helvetica Neue Light"/>
              </a:rPr>
              <a:t>8</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72" name="Google Shape;772;p103"/>
          <p:cNvSpPr txBox="1"/>
          <p:nvPr/>
        </p:nvSpPr>
        <p:spPr>
          <a:xfrm>
            <a:off x="6956375" y="3139150"/>
            <a:ext cx="2069100" cy="106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Agrega un título al index.html y repite los pasos para poder comitear el cambio.</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32"/>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14</a:t>
            </a:r>
            <a:endParaRPr i="1" sz="2000">
              <a:latin typeface="Anton"/>
              <a:ea typeface="Anton"/>
              <a:cs typeface="Anton"/>
              <a:sym typeface="Anton"/>
            </a:endParaRPr>
          </a:p>
        </p:txBody>
      </p:sp>
      <p:pic>
        <p:nvPicPr>
          <p:cNvPr id="151" name="Google Shape;151;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2" name="Google Shape;152;p32"/>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53" name="Google Shape;153;p32"/>
          <p:cNvSpPr/>
          <p:nvPr/>
        </p:nvSpPr>
        <p:spPr>
          <a:xfrm>
            <a:off x="237450" y="20058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Comandos básicos de la terminal</a:t>
            </a:r>
            <a:endParaRPr b="0" i="0" sz="1100" u="none" cap="none" strike="noStrike">
              <a:solidFill>
                <a:srgbClr val="FFFFFF"/>
              </a:solidFill>
              <a:latin typeface="Helvetica Neue"/>
              <a:ea typeface="Helvetica Neue"/>
              <a:cs typeface="Helvetica Neue"/>
              <a:sym typeface="Helvetica Neue"/>
            </a:endParaRPr>
          </a:p>
        </p:txBody>
      </p:sp>
      <p:sp>
        <p:nvSpPr>
          <p:cNvPr id="154" name="Google Shape;154;p32"/>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GIT</a:t>
            </a:r>
            <a:endParaRPr sz="1100">
              <a:solidFill>
                <a:srgbClr val="FFFFFF"/>
              </a:solidFill>
              <a:latin typeface="Helvetica Neue"/>
              <a:ea typeface="Helvetica Neue"/>
              <a:cs typeface="Helvetica Neue"/>
              <a:sym typeface="Helvetica Neue"/>
            </a:endParaRPr>
          </a:p>
        </p:txBody>
      </p:sp>
      <p:cxnSp>
        <p:nvCxnSpPr>
          <p:cNvPr id="155" name="Google Shape;155;p32"/>
          <p:cNvCxnSpPr>
            <a:stCxn id="154" idx="2"/>
          </p:cNvCxnSpPr>
          <p:nvPr/>
        </p:nvCxnSpPr>
        <p:spPr>
          <a:xfrm>
            <a:off x="963950" y="1450578"/>
            <a:ext cx="0" cy="555300"/>
          </a:xfrm>
          <a:prstGeom prst="straightConnector1">
            <a:avLst/>
          </a:prstGeom>
          <a:noFill/>
          <a:ln cap="flat" cmpd="sng" w="9525">
            <a:solidFill>
              <a:srgbClr val="CCCCCC"/>
            </a:solidFill>
            <a:prstDash val="solid"/>
            <a:round/>
            <a:headEnd len="med" w="med" type="oval"/>
            <a:tailEnd len="med" w="med" type="oval"/>
          </a:ln>
        </p:spPr>
      </p:cxnSp>
      <p:sp>
        <p:nvSpPr>
          <p:cNvPr id="156" name="Google Shape;156;p32"/>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Git?</a:t>
            </a:r>
            <a:endParaRPr b="0" i="0" sz="1100" u="none" cap="none" strike="noStrike">
              <a:solidFill>
                <a:srgbClr val="222222"/>
              </a:solidFill>
              <a:latin typeface="Helvetica Neue"/>
              <a:ea typeface="Helvetica Neue"/>
              <a:cs typeface="Helvetica Neue"/>
              <a:sym typeface="Helvetica Neue"/>
            </a:endParaRPr>
          </a:p>
        </p:txBody>
      </p:sp>
      <p:cxnSp>
        <p:nvCxnSpPr>
          <p:cNvPr id="157" name="Google Shape;157;p32"/>
          <p:cNvCxnSpPr>
            <a:endCxn id="156"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58" name="Google Shape;158;p32"/>
          <p:cNvCxnSpPr>
            <a:endCxn id="159"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9" name="Google Shape;159;p32"/>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Los 3 estados</a:t>
            </a:r>
            <a:endParaRPr b="0" i="0" sz="1100" u="none" cap="none" strike="noStrike">
              <a:solidFill>
                <a:srgbClr val="222222"/>
              </a:solidFill>
              <a:latin typeface="Helvetica Neue"/>
              <a:ea typeface="Helvetica Neue"/>
              <a:cs typeface="Helvetica Neue"/>
              <a:sym typeface="Helvetica Neue"/>
            </a:endParaRPr>
          </a:p>
        </p:txBody>
      </p:sp>
      <p:sp>
        <p:nvSpPr>
          <p:cNvPr id="160" name="Google Shape;160;p32"/>
          <p:cNvSpPr/>
          <p:nvPr/>
        </p:nvSpPr>
        <p:spPr>
          <a:xfrm>
            <a:off x="2648550" y="2170064"/>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¿Cómo abrir la terminal?</a:t>
            </a:r>
            <a:endParaRPr b="0" i="0" sz="1100" u="none" cap="none" strike="noStrike">
              <a:solidFill>
                <a:srgbClr val="222222"/>
              </a:solidFill>
              <a:latin typeface="Helvetica Neue"/>
              <a:ea typeface="Helvetica Neue"/>
              <a:cs typeface="Helvetica Neue"/>
              <a:sym typeface="Helvetica Neue"/>
            </a:endParaRPr>
          </a:p>
        </p:txBody>
      </p:sp>
      <p:cxnSp>
        <p:nvCxnSpPr>
          <p:cNvPr id="161" name="Google Shape;161;p32"/>
          <p:cNvCxnSpPr>
            <a:endCxn id="160" idx="1"/>
          </p:cNvCxnSpPr>
          <p:nvPr/>
        </p:nvCxnSpPr>
        <p:spPr>
          <a:xfrm>
            <a:off x="1690350" y="2335364"/>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62" name="Google Shape;162;p32"/>
          <p:cNvCxnSpPr/>
          <p:nvPr/>
        </p:nvCxnSpPr>
        <p:spPr>
          <a:xfrm>
            <a:off x="1690338" y="23318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3" name="Google Shape;163;p32"/>
          <p:cNvSpPr/>
          <p:nvPr/>
        </p:nvSpPr>
        <p:spPr>
          <a:xfrm>
            <a:off x="2648605" y="257667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Repaso: clase 0</a:t>
            </a:r>
            <a:endParaRPr b="0" i="0" sz="1100" u="none" cap="none" strike="noStrike">
              <a:solidFill>
                <a:srgbClr val="222222"/>
              </a:solidFill>
              <a:latin typeface="Helvetica Neue"/>
              <a:ea typeface="Helvetica Neue"/>
              <a:cs typeface="Helvetica Neue"/>
              <a:sym typeface="Helvetica Neue"/>
            </a:endParaRPr>
          </a:p>
        </p:txBody>
      </p:sp>
      <p:sp>
        <p:nvSpPr>
          <p:cNvPr id="164" name="Google Shape;164;p32"/>
          <p:cNvSpPr/>
          <p:nvPr/>
        </p:nvSpPr>
        <p:spPr>
          <a:xfrm>
            <a:off x="237500" y="31635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Creando repositorios</a:t>
            </a:r>
            <a:endParaRPr b="0" i="0" sz="1100" u="none" cap="none" strike="noStrike">
              <a:solidFill>
                <a:srgbClr val="FFFFFF"/>
              </a:solidFill>
              <a:latin typeface="Helvetica Neue"/>
              <a:ea typeface="Helvetica Neue"/>
              <a:cs typeface="Helvetica Neue"/>
              <a:sym typeface="Helvetica Neue"/>
            </a:endParaRPr>
          </a:p>
        </p:txBody>
      </p:sp>
      <p:cxnSp>
        <p:nvCxnSpPr>
          <p:cNvPr id="165" name="Google Shape;165;p32"/>
          <p:cNvCxnSpPr/>
          <p:nvPr/>
        </p:nvCxnSpPr>
        <p:spPr>
          <a:xfrm>
            <a:off x="964000" y="2608278"/>
            <a:ext cx="0" cy="555300"/>
          </a:xfrm>
          <a:prstGeom prst="straightConnector1">
            <a:avLst/>
          </a:prstGeom>
          <a:noFill/>
          <a:ln cap="flat" cmpd="sng" w="9525">
            <a:solidFill>
              <a:srgbClr val="CCCCCC"/>
            </a:solidFill>
            <a:prstDash val="solid"/>
            <a:round/>
            <a:headEnd len="med" w="med" type="oval"/>
            <a:tailEnd len="med" w="med" type="oval"/>
          </a:ln>
        </p:spPr>
      </p:cxnSp>
      <p:cxnSp>
        <p:nvCxnSpPr>
          <p:cNvPr id="166" name="Google Shape;166;p32"/>
          <p:cNvCxnSpPr/>
          <p:nvPr/>
        </p:nvCxnSpPr>
        <p:spPr>
          <a:xfrm>
            <a:off x="2833350" y="4536850"/>
            <a:ext cx="958200" cy="0"/>
          </a:xfrm>
          <a:prstGeom prst="straightConnector1">
            <a:avLst/>
          </a:prstGeom>
          <a:noFill/>
          <a:ln cap="flat" cmpd="sng" w="9525">
            <a:solidFill>
              <a:srgbClr val="CCCCCC"/>
            </a:solidFill>
            <a:prstDash val="solid"/>
            <a:round/>
            <a:headEnd len="med" w="med" type="oval"/>
            <a:tailEnd len="med" w="med" type="oval"/>
          </a:ln>
        </p:spPr>
      </p:cxnSp>
      <p:sp>
        <p:nvSpPr>
          <p:cNvPr id="167" name="Google Shape;167;p32"/>
          <p:cNvSpPr/>
          <p:nvPr/>
        </p:nvSpPr>
        <p:spPr>
          <a:xfrm>
            <a:off x="237550" y="43212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Ramas</a:t>
            </a:r>
            <a:endParaRPr b="0" i="0" sz="1100" u="none" cap="none" strike="noStrike">
              <a:solidFill>
                <a:srgbClr val="FFFFFF"/>
              </a:solidFill>
              <a:latin typeface="Helvetica Neue"/>
              <a:ea typeface="Helvetica Neue"/>
              <a:cs typeface="Helvetica Neue"/>
              <a:sym typeface="Helvetica Neue"/>
            </a:endParaRPr>
          </a:p>
        </p:txBody>
      </p:sp>
      <p:cxnSp>
        <p:nvCxnSpPr>
          <p:cNvPr id="168" name="Google Shape;168;p32"/>
          <p:cNvCxnSpPr/>
          <p:nvPr/>
        </p:nvCxnSpPr>
        <p:spPr>
          <a:xfrm>
            <a:off x="964050" y="3765978"/>
            <a:ext cx="0" cy="555300"/>
          </a:xfrm>
          <a:prstGeom prst="straightConnector1">
            <a:avLst/>
          </a:prstGeom>
          <a:noFill/>
          <a:ln cap="flat" cmpd="sng" w="9525">
            <a:solidFill>
              <a:srgbClr val="CCCCCC"/>
            </a:solidFill>
            <a:prstDash val="solid"/>
            <a:round/>
            <a:headEnd len="med" w="med" type="oval"/>
            <a:tailEnd len="med" w="med" type="oval"/>
          </a:ln>
        </p:spPr>
      </p:cxnSp>
      <p:sp>
        <p:nvSpPr>
          <p:cNvPr id="169" name="Google Shape;169;p32"/>
          <p:cNvSpPr/>
          <p:nvPr/>
        </p:nvSpPr>
        <p:spPr>
          <a:xfrm>
            <a:off x="2642551" y="4482075"/>
            <a:ext cx="15486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¿Para qué se usan?</a:t>
            </a:r>
            <a:endParaRPr b="0" i="0" sz="1100" u="none" cap="none" strike="noStrike">
              <a:solidFill>
                <a:srgbClr val="222222"/>
              </a:solidFill>
              <a:latin typeface="Helvetica Neue"/>
              <a:ea typeface="Helvetica Neue"/>
              <a:cs typeface="Helvetica Neue"/>
              <a:sym typeface="Helvetica Neue"/>
            </a:endParaRPr>
          </a:p>
        </p:txBody>
      </p:sp>
      <p:cxnSp>
        <p:nvCxnSpPr>
          <p:cNvPr id="170" name="Google Shape;170;p32"/>
          <p:cNvCxnSpPr/>
          <p:nvPr/>
        </p:nvCxnSpPr>
        <p:spPr>
          <a:xfrm>
            <a:off x="1690450" y="4607275"/>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71" name="Google Shape;171;p32"/>
          <p:cNvCxnSpPr/>
          <p:nvPr/>
        </p:nvCxnSpPr>
        <p:spPr>
          <a:xfrm>
            <a:off x="169045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2" name="Google Shape;172;p32"/>
          <p:cNvSpPr/>
          <p:nvPr/>
        </p:nvSpPr>
        <p:spPr>
          <a:xfrm>
            <a:off x="2648600" y="1708752"/>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Instalación y configuración</a:t>
            </a:r>
            <a:endParaRPr b="0" i="0" sz="1100" u="none" cap="none" strike="noStrike">
              <a:solidFill>
                <a:srgbClr val="222222"/>
              </a:solidFill>
              <a:latin typeface="Helvetica Neue"/>
              <a:ea typeface="Helvetica Neue"/>
              <a:cs typeface="Helvetica Neue"/>
              <a:sym typeface="Helvetica Neue"/>
            </a:endParaRPr>
          </a:p>
        </p:txBody>
      </p:sp>
      <p:sp>
        <p:nvSpPr>
          <p:cNvPr id="173" name="Google Shape;173;p32"/>
          <p:cNvSpPr/>
          <p:nvPr/>
        </p:nvSpPr>
        <p:spPr>
          <a:xfrm>
            <a:off x="2648550" y="3299477"/>
            <a:ext cx="14529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un repositorio?</a:t>
            </a:r>
            <a:endParaRPr b="0" i="0" sz="1100" u="none" cap="none" strike="noStrike">
              <a:solidFill>
                <a:srgbClr val="222222"/>
              </a:solidFill>
              <a:latin typeface="Helvetica Neue"/>
              <a:ea typeface="Helvetica Neue"/>
              <a:cs typeface="Helvetica Neue"/>
              <a:sym typeface="Helvetica Neue"/>
            </a:endParaRPr>
          </a:p>
        </p:txBody>
      </p:sp>
      <p:cxnSp>
        <p:nvCxnSpPr>
          <p:cNvPr id="174" name="Google Shape;174;p32"/>
          <p:cNvCxnSpPr>
            <a:endCxn id="173" idx="1"/>
          </p:cNvCxnSpPr>
          <p:nvPr/>
        </p:nvCxnSpPr>
        <p:spPr>
          <a:xfrm>
            <a:off x="1690350" y="3464777"/>
            <a:ext cx="9582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104"/>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778" name="Google Shape;778;p104"/>
          <p:cNvGraphicFramePr/>
          <p:nvPr/>
        </p:nvGraphicFramePr>
        <p:xfrm>
          <a:off x="547700" y="1839475"/>
          <a:ext cx="3000000" cy="3000000"/>
        </p:xfrm>
        <a:graphic>
          <a:graphicData uri="http://schemas.openxmlformats.org/drawingml/2006/table">
            <a:tbl>
              <a:tblPr>
                <a:noFill/>
                <a:tableStyleId>{2AA93960-80AF-4EFF-AC28-11824AC9BB53}</a:tableStyleId>
              </a:tblPr>
              <a:tblGrid>
                <a:gridCol w="8048600"/>
              </a:tblGrid>
              <a:tr h="12700">
                <a:tc>
                  <a:txBody>
                    <a:bodyPr/>
                    <a:lstStyle/>
                    <a:p>
                      <a:pPr indent="0" lvl="0" marL="0" rtl="0" algn="l">
                        <a:spcBef>
                          <a:spcPts val="0"/>
                        </a:spcBef>
                        <a:spcAft>
                          <a:spcPts val="0"/>
                        </a:spcAft>
                        <a:buNone/>
                      </a:pPr>
                      <a:r>
                        <a:rPr lang="en-GB" sz="1600">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600">
                        <a:solidFill>
                          <a:srgbClr val="999999"/>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rgbClr val="000000"/>
                          </a:highlight>
                          <a:latin typeface="Didact Gothic"/>
                          <a:ea typeface="Didact Gothic"/>
                          <a:cs typeface="Didact Gothic"/>
                          <a:sym typeface="Didact Gothic"/>
                        </a:rPr>
                        <a:t>$ git log --oneline</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FFF00"/>
                          </a:solidFill>
                          <a:highlight>
                            <a:srgbClr val="000000"/>
                          </a:highlight>
                          <a:latin typeface="Didact Gothic"/>
                          <a:ea typeface="Didact Gothic"/>
                          <a:cs typeface="Didact Gothic"/>
                          <a:sym typeface="Didact Gothic"/>
                        </a:rPr>
                        <a:t>fc59b88 (</a:t>
                      </a:r>
                      <a:r>
                        <a:rPr lang="en-GB" sz="1600">
                          <a:solidFill>
                            <a:srgbClr val="00FF00"/>
                          </a:solidFill>
                          <a:highlight>
                            <a:srgbClr val="000000"/>
                          </a:highlight>
                          <a:latin typeface="Didact Gothic"/>
                          <a:ea typeface="Didact Gothic"/>
                          <a:cs typeface="Didact Gothic"/>
                          <a:sym typeface="Didact Gothic"/>
                        </a:rPr>
                        <a:t>HEAD</a:t>
                      </a:r>
                      <a:r>
                        <a:rPr lang="en-GB" sz="1600">
                          <a:solidFill>
                            <a:srgbClr val="FFFF00"/>
                          </a:solidFill>
                          <a:highlight>
                            <a:srgbClr val="000000"/>
                          </a:highlight>
                          <a:latin typeface="Didact Gothic"/>
                          <a:ea typeface="Didact Gothic"/>
                          <a:cs typeface="Didact Gothic"/>
                          <a:sym typeface="Didact Gothic"/>
                        </a:rPr>
                        <a:t> -&gt; </a:t>
                      </a:r>
                      <a:r>
                        <a:rPr lang="en-GB" sz="1600">
                          <a:solidFill>
                            <a:srgbClr val="00FFFF"/>
                          </a:solidFill>
                          <a:highlight>
                            <a:srgbClr val="000000"/>
                          </a:highlight>
                          <a:latin typeface="Didact Gothic"/>
                          <a:ea typeface="Didact Gothic"/>
                          <a:cs typeface="Didact Gothic"/>
                          <a:sym typeface="Didact Gothic"/>
                        </a:rPr>
                        <a:t>nueva_rama</a:t>
                      </a:r>
                      <a:r>
                        <a:rPr lang="en-GB" sz="1600">
                          <a:solidFill>
                            <a:srgbClr val="FFFF00"/>
                          </a:solidFill>
                          <a:highlight>
                            <a:srgbClr val="000000"/>
                          </a:highlight>
                          <a:latin typeface="Didact Gothic"/>
                          <a:ea typeface="Didact Gothic"/>
                          <a:cs typeface="Didact Gothic"/>
                          <a:sym typeface="Didact Gothic"/>
                        </a:rPr>
                        <a:t>) </a:t>
                      </a:r>
                      <a:r>
                        <a:rPr lang="en-GB" sz="1600">
                          <a:solidFill>
                            <a:srgbClr val="FFFFFF"/>
                          </a:solidFill>
                          <a:highlight>
                            <a:srgbClr val="000000"/>
                          </a:highlight>
                          <a:latin typeface="Didact Gothic"/>
                          <a:ea typeface="Didact Gothic"/>
                          <a:cs typeface="Didact Gothic"/>
                          <a:sym typeface="Didact Gothic"/>
                        </a:rPr>
                        <a:t>Ahora agregamos un título</a:t>
                      </a:r>
                      <a:endParaRPr sz="16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FFF00"/>
                          </a:solidFill>
                          <a:highlight>
                            <a:srgbClr val="000000"/>
                          </a:highlight>
                          <a:latin typeface="Didact Gothic"/>
                          <a:ea typeface="Didact Gothic"/>
                          <a:cs typeface="Didact Gothic"/>
                          <a:sym typeface="Didact Gothic"/>
                        </a:rPr>
                        <a:t>6bcff19 </a:t>
                      </a:r>
                      <a:r>
                        <a:rPr lang="en-GB" sz="1600">
                          <a:solidFill>
                            <a:srgbClr val="FFFFFF"/>
                          </a:solidFill>
                          <a:latin typeface="Didact Gothic"/>
                          <a:ea typeface="Didact Gothic"/>
                          <a:cs typeface="Didact Gothic"/>
                          <a:sym typeface="Didact Gothic"/>
                        </a:rPr>
                        <a:t>Agregar un texto al index.html</a:t>
                      </a:r>
                      <a:endParaRPr sz="1600">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FFF00"/>
                          </a:solidFill>
                          <a:highlight>
                            <a:srgbClr val="000000"/>
                          </a:highlight>
                          <a:latin typeface="Didact Gothic"/>
                          <a:ea typeface="Didact Gothic"/>
                          <a:cs typeface="Didact Gothic"/>
                          <a:sym typeface="Didact Gothic"/>
                        </a:rPr>
                        <a:t>41e6121 </a:t>
                      </a:r>
                      <a:r>
                        <a:rPr lang="en-GB" sz="1600">
                          <a:solidFill>
                            <a:srgbClr val="00FFFF"/>
                          </a:solidFill>
                          <a:highlight>
                            <a:srgbClr val="000000"/>
                          </a:highlight>
                          <a:latin typeface="Didact Gothic"/>
                          <a:ea typeface="Didact Gothic"/>
                          <a:cs typeface="Didact Gothic"/>
                          <a:sym typeface="Didact Gothic"/>
                        </a:rPr>
                        <a:t>(master) </a:t>
                      </a:r>
                      <a:r>
                        <a:rPr lang="en-GB" sz="1600">
                          <a:solidFill>
                            <a:srgbClr val="FFFFFF"/>
                          </a:solidFill>
                          <a:highlight>
                            <a:srgbClr val="000000"/>
                          </a:highlight>
                          <a:latin typeface="Didact Gothic"/>
                          <a:ea typeface="Didact Gothic"/>
                          <a:cs typeface="Didact Gothic"/>
                          <a:sym typeface="Didact Gothic"/>
                        </a:rPr>
                        <a:t>Primer archivo del repositorio</a:t>
                      </a:r>
                      <a:endParaRPr sz="16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a:t>
                      </a:r>
                      <a:endParaRPr sz="1600">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79" name="Google Shape;779;p104"/>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LISTAR COMMITS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83" name="Shape 783"/>
        <p:cNvGrpSpPr/>
        <p:nvPr/>
      </p:nvGrpSpPr>
      <p:grpSpPr>
        <a:xfrm>
          <a:off x="0" y="0"/>
          <a:ext cx="0" cy="0"/>
          <a:chOff x="0" y="0"/>
          <a:chExt cx="0" cy="0"/>
        </a:xfrm>
      </p:grpSpPr>
      <p:sp>
        <p:nvSpPr>
          <p:cNvPr id="784" name="Google Shape;784;p10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i="1" sz="3600">
              <a:solidFill>
                <a:srgbClr val="121212"/>
              </a:solidFill>
              <a:latin typeface="Anton"/>
              <a:ea typeface="Anton"/>
              <a:cs typeface="Anton"/>
              <a:sym typeface="Anton"/>
            </a:endParaRPr>
          </a:p>
        </p:txBody>
      </p:sp>
      <p:pic>
        <p:nvPicPr>
          <p:cNvPr id="785" name="Google Shape;785;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86" name="Google Shape;786;p105"/>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10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92" name="Google Shape;792;p106"/>
          <p:cNvSpPr txBox="1"/>
          <p:nvPr/>
        </p:nvSpPr>
        <p:spPr>
          <a:xfrm>
            <a:off x="643801" y="2382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MOVERNOS A UN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793" name="Google Shape;793;p106"/>
          <p:cNvGraphicFramePr/>
          <p:nvPr/>
        </p:nvGraphicFramePr>
        <p:xfrm>
          <a:off x="977200" y="1519525"/>
          <a:ext cx="3000000" cy="3000000"/>
        </p:xfrm>
        <a:graphic>
          <a:graphicData uri="http://schemas.openxmlformats.org/drawingml/2006/table">
            <a:tbl>
              <a:tblPr>
                <a:noFill/>
                <a:tableStyleId>{2AA93960-80AF-4EFF-AC28-11824AC9BB53}</a:tableStyleId>
              </a:tblPr>
              <a:tblGrid>
                <a:gridCol w="7342000"/>
              </a:tblGrid>
              <a:tr h="3211700">
                <a:tc>
                  <a:txBody>
                    <a:bodyPr/>
                    <a:lstStyle/>
                    <a:p>
                      <a:pPr indent="0" lvl="0" marL="0" rtl="0" algn="l">
                        <a:spcBef>
                          <a:spcPts val="0"/>
                        </a:spcBef>
                        <a:spcAft>
                          <a:spcPts val="0"/>
                        </a:spcAft>
                        <a:buNone/>
                      </a:pPr>
                      <a:r>
                        <a:rPr lang="en-GB">
                          <a:solidFill>
                            <a:srgbClr val="999999"/>
                          </a:solidFill>
                          <a:highlight>
                            <a:schemeClr val="dk1"/>
                          </a:highlight>
                          <a:latin typeface="Didact Gothic"/>
                          <a:ea typeface="Didact Gothic"/>
                          <a:cs typeface="Didact Gothic"/>
                          <a:sym typeface="Didact Gothic"/>
                        </a:rPr>
                        <a:t>/* Supongamos que me equivoqué en agregar el título, quiero volver al punto anterior del texto, busco el número de commit y muevo hacia ese punto */</a:t>
                      </a:r>
                      <a:endParaRPr>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00FF00"/>
                          </a:solidFill>
                          <a:highlight>
                            <a:schemeClr val="dk1"/>
                          </a:highlight>
                          <a:latin typeface="Didact Gothic"/>
                          <a:ea typeface="Didact Gothic"/>
                          <a:cs typeface="Didact Gothic"/>
                          <a:sym typeface="Didact Gothic"/>
                        </a:rPr>
                        <a:t>john@MyShopSolutions</a:t>
                      </a:r>
                      <a:r>
                        <a:rPr lang="en-GB">
                          <a:solidFill>
                            <a:srgbClr val="FF00FF"/>
                          </a:solidFill>
                          <a:highlight>
                            <a:schemeClr val="dk1"/>
                          </a:highlight>
                          <a:latin typeface="Didact Gothic"/>
                          <a:ea typeface="Didact Gothic"/>
                          <a:cs typeface="Didact Gothic"/>
                          <a:sym typeface="Didact Gothic"/>
                        </a:rPr>
                        <a:t> :~</a:t>
                      </a:r>
                      <a:r>
                        <a:rPr lang="en-GB">
                          <a:solidFill>
                            <a:srgbClr val="FFFF00"/>
                          </a:solidFill>
                          <a:highlight>
                            <a:schemeClr val="dk1"/>
                          </a:highlight>
                          <a:latin typeface="Didact Gothic"/>
                          <a:ea typeface="Didact Gothic"/>
                          <a:cs typeface="Didact Gothic"/>
                          <a:sym typeface="Didact Gothic"/>
                        </a:rPr>
                        <a:t>/Documents/Proyectos_Coder/mi_repositorio</a:t>
                      </a:r>
                      <a:r>
                        <a:rPr lang="en-GB">
                          <a:solidFill>
                            <a:srgbClr val="F3F3F3"/>
                          </a:solidFill>
                          <a:highlight>
                            <a:srgbClr val="000000"/>
                          </a:highlight>
                          <a:latin typeface="Didact Gothic"/>
                          <a:ea typeface="Didact Gothic"/>
                          <a:cs typeface="Didact Gothic"/>
                          <a:sym typeface="Didact Gothic"/>
                        </a:rPr>
                        <a:t>$ git checkout </a:t>
                      </a:r>
                      <a:r>
                        <a:rPr lang="en-GB">
                          <a:solidFill>
                            <a:srgbClr val="FFFFFF"/>
                          </a:solidFill>
                          <a:highlight>
                            <a:schemeClr val="dk1"/>
                          </a:highlight>
                          <a:latin typeface="Didact Gothic"/>
                          <a:ea typeface="Didact Gothic"/>
                          <a:cs typeface="Didact Gothic"/>
                          <a:sym typeface="Didact Gothic"/>
                        </a:rPr>
                        <a:t>6bcff19</a:t>
                      </a:r>
                      <a:endParaRPr>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Note: checking out </a:t>
                      </a:r>
                      <a:r>
                        <a:rPr lang="en-GB">
                          <a:solidFill>
                            <a:srgbClr val="FFFFFF"/>
                          </a:solidFill>
                          <a:highlight>
                            <a:schemeClr val="dk1"/>
                          </a:highlight>
                          <a:latin typeface="Didact Gothic"/>
                          <a:ea typeface="Didact Gothic"/>
                          <a:cs typeface="Didact Gothic"/>
                          <a:sym typeface="Didact Gothic"/>
                        </a:rPr>
                        <a:t>6bcff19</a:t>
                      </a:r>
                      <a:r>
                        <a:rPr lang="en-GB">
                          <a:solidFill>
                            <a:srgbClr val="F3F3F3"/>
                          </a:solidFill>
                          <a:highlight>
                            <a:srgbClr val="000000"/>
                          </a:highlight>
                          <a:latin typeface="Didact Gothic"/>
                          <a:ea typeface="Didact Gothic"/>
                          <a:cs typeface="Didact Gothic"/>
                          <a:sym typeface="Didact Gothic"/>
                        </a:rPr>
                        <a: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You are in 'detached HEAD' state. You can look around, make experimental</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changes and commit them, and you can discard any commits you make in this</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state without impacting any branches by performing another checkout.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If you want to create a new branch to retain commits you create, you may</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do so (now or later) by using -b with the checkout command again. Example:</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  git checkout -b &lt;new-branch-name&gt;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a:solidFill>
                            <a:srgbClr val="F3F3F3"/>
                          </a:solidFill>
                          <a:highlight>
                            <a:srgbClr val="000000"/>
                          </a:highlight>
                          <a:latin typeface="Didact Gothic"/>
                          <a:ea typeface="Didact Gothic"/>
                          <a:cs typeface="Didact Gothic"/>
                          <a:sym typeface="Didact Gothic"/>
                        </a:rPr>
                        <a:t>HEAD is now at </a:t>
                      </a:r>
                      <a:r>
                        <a:rPr lang="en-GB">
                          <a:solidFill>
                            <a:srgbClr val="FFFFFF"/>
                          </a:solidFill>
                          <a:highlight>
                            <a:schemeClr val="dk1"/>
                          </a:highlight>
                          <a:latin typeface="Didact Gothic"/>
                          <a:ea typeface="Didact Gothic"/>
                          <a:cs typeface="Didact Gothic"/>
                          <a:sym typeface="Didact Gothic"/>
                        </a:rPr>
                        <a:t>6bcff19</a:t>
                      </a:r>
                      <a:r>
                        <a:rPr lang="en-GB">
                          <a:solidFill>
                            <a:srgbClr val="F3F3F3"/>
                          </a:solidFill>
                          <a:highlight>
                            <a:srgbClr val="000000"/>
                          </a:highlight>
                          <a:latin typeface="Didact Gothic"/>
                          <a:ea typeface="Didact Gothic"/>
                          <a:cs typeface="Didact Gothic"/>
                          <a:sym typeface="Didact Gothic"/>
                        </a:rPr>
                        <a:t>... </a:t>
                      </a:r>
                      <a:r>
                        <a:rPr lang="en-GB">
                          <a:solidFill>
                            <a:srgbClr val="F3F3F3"/>
                          </a:solidFill>
                          <a:highlight>
                            <a:srgbClr val="000000"/>
                          </a:highlight>
                          <a:latin typeface="Didact Gothic"/>
                          <a:ea typeface="Didact Gothic"/>
                          <a:cs typeface="Didact Gothic"/>
                          <a:sym typeface="Didact Gothic"/>
                        </a:rPr>
                        <a:t>Agregar un texto al index.html</a:t>
                      </a:r>
                      <a:endParaRPr>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graphicFrame>
        <p:nvGraphicFramePr>
          <p:cNvPr id="798" name="Google Shape;798;p107"/>
          <p:cNvGraphicFramePr/>
          <p:nvPr/>
        </p:nvGraphicFramePr>
        <p:xfrm>
          <a:off x="478150" y="1748125"/>
          <a:ext cx="3000000" cy="3000000"/>
        </p:xfrm>
        <a:graphic>
          <a:graphicData uri="http://schemas.openxmlformats.org/drawingml/2006/table">
            <a:tbl>
              <a:tblPr>
                <a:noFill/>
                <a:tableStyleId>{2AA93960-80AF-4EFF-AC28-11824AC9BB53}</a:tableStyleId>
              </a:tblPr>
              <a:tblGrid>
                <a:gridCol w="8379450"/>
              </a:tblGrid>
              <a:tr h="2532450">
                <a:tc>
                  <a:txBody>
                    <a:bodyPr/>
                    <a:lstStyle/>
                    <a:p>
                      <a:pPr indent="0" lvl="0" marL="0" rtl="0" algn="l">
                        <a:spcBef>
                          <a:spcPts val="0"/>
                        </a:spcBef>
                        <a:spcAft>
                          <a:spcPts val="0"/>
                        </a:spcAft>
                        <a:buNone/>
                      </a:pPr>
                      <a:r>
                        <a:rPr lang="en-GB" sz="1800">
                          <a:solidFill>
                            <a:srgbClr val="999999"/>
                          </a:solidFill>
                          <a:highlight>
                            <a:schemeClr val="dk1"/>
                          </a:highlight>
                          <a:latin typeface="Didact Gothic"/>
                          <a:ea typeface="Didact Gothic"/>
                          <a:cs typeface="Didact Gothic"/>
                          <a:sym typeface="Didact Gothic"/>
                        </a:rPr>
                        <a:t>/* Si verifico donde estoy parado co git branch se </a:t>
                      </a:r>
                      <a:r>
                        <a:rPr lang="en-GB" sz="1800">
                          <a:solidFill>
                            <a:srgbClr val="999999"/>
                          </a:solidFill>
                          <a:highlight>
                            <a:schemeClr val="dk1"/>
                          </a:highlight>
                          <a:latin typeface="Didact Gothic"/>
                          <a:ea typeface="Didact Gothic"/>
                          <a:cs typeface="Didact Gothic"/>
                          <a:sym typeface="Didact Gothic"/>
                        </a:rPr>
                        <a:t>puede</a:t>
                      </a:r>
                      <a:r>
                        <a:rPr lang="en-GB" sz="1800">
                          <a:solidFill>
                            <a:srgbClr val="999999"/>
                          </a:solidFill>
                          <a:highlight>
                            <a:schemeClr val="dk1"/>
                          </a:highlight>
                          <a:latin typeface="Didact Gothic"/>
                          <a:ea typeface="Didact Gothic"/>
                          <a:cs typeface="Didact Gothic"/>
                          <a:sym typeface="Didact Gothic"/>
                        </a:rPr>
                        <a:t> observar que se está en el commit y el index.html ha cambiado*/</a:t>
                      </a:r>
                      <a:endParaRPr sz="18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 :~</a:t>
                      </a:r>
                      <a:r>
                        <a:rPr lang="en-GB" sz="1800">
                          <a:solidFill>
                            <a:srgbClr val="FFFF00"/>
                          </a:solidFill>
                          <a:highlight>
                            <a:schemeClr val="dk1"/>
                          </a:highlight>
                          <a:latin typeface="Didact Gothic"/>
                          <a:ea typeface="Didact Gothic"/>
                          <a:cs typeface="Didact Gothic"/>
                          <a:sym typeface="Didact Gothic"/>
                        </a:rPr>
                        <a:t>/Documents/Proyectos_Coder/mi_repositorio</a:t>
                      </a:r>
                      <a:r>
                        <a:rPr lang="en-GB" sz="1800">
                          <a:solidFill>
                            <a:srgbClr val="F3F3F3"/>
                          </a:solidFill>
                          <a:highlight>
                            <a:srgbClr val="000000"/>
                          </a:highlight>
                          <a:latin typeface="Didact Gothic"/>
                          <a:ea typeface="Didact Gothic"/>
                          <a:cs typeface="Didact Gothic"/>
                          <a:sym typeface="Didact Gothic"/>
                        </a:rPr>
                        <a:t>$ git branch</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00FFFF"/>
                          </a:solidFill>
                          <a:highlight>
                            <a:srgbClr val="000000"/>
                          </a:highlight>
                          <a:latin typeface="Didact Gothic"/>
                          <a:ea typeface="Didact Gothic"/>
                          <a:cs typeface="Didact Gothic"/>
                          <a:sym typeface="Didact Gothic"/>
                        </a:rPr>
                        <a:t>* (HEAD detached at 6bcff19)</a:t>
                      </a:r>
                      <a:endParaRPr sz="1800">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F3F3F3"/>
                          </a:solidFill>
                          <a:highlight>
                            <a:srgbClr val="000000"/>
                          </a:highlight>
                          <a:latin typeface="Didact Gothic"/>
                          <a:ea typeface="Didact Gothic"/>
                          <a:cs typeface="Didact Gothic"/>
                          <a:sym typeface="Didact Gothic"/>
                        </a:rPr>
                        <a:t>  master</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F3F3F3"/>
                          </a:solidFill>
                          <a:highlight>
                            <a:srgbClr val="000000"/>
                          </a:highlight>
                          <a:latin typeface="Didact Gothic"/>
                          <a:ea typeface="Didact Gothic"/>
                          <a:cs typeface="Didact Gothic"/>
                          <a:sym typeface="Didact Gothic"/>
                        </a:rPr>
                        <a:t>  nueva_rama</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800">
                          <a:solidFill>
                            <a:srgbClr val="00FF00"/>
                          </a:solidFill>
                          <a:highlight>
                            <a:schemeClr val="dk1"/>
                          </a:highlight>
                          <a:latin typeface="Didact Gothic"/>
                          <a:ea typeface="Didact Gothic"/>
                          <a:cs typeface="Didact Gothic"/>
                          <a:sym typeface="Didact Gothic"/>
                        </a:rPr>
                        <a:t>john@MyShopSolutions</a:t>
                      </a:r>
                      <a:r>
                        <a:rPr lang="en-GB" sz="1800">
                          <a:solidFill>
                            <a:srgbClr val="FF00FF"/>
                          </a:solidFill>
                          <a:highlight>
                            <a:schemeClr val="dk1"/>
                          </a:highlight>
                          <a:latin typeface="Didact Gothic"/>
                          <a:ea typeface="Didact Gothic"/>
                          <a:cs typeface="Didact Gothic"/>
                          <a:sym typeface="Didact Gothic"/>
                        </a:rPr>
                        <a:t> :~</a:t>
                      </a:r>
                      <a:r>
                        <a:rPr lang="en-GB" sz="1800">
                          <a:solidFill>
                            <a:srgbClr val="FFFF00"/>
                          </a:solidFill>
                          <a:highlight>
                            <a:schemeClr val="dk1"/>
                          </a:highlight>
                          <a:latin typeface="Didact Gothic"/>
                          <a:ea typeface="Didact Gothic"/>
                          <a:cs typeface="Didact Gothic"/>
                          <a:sym typeface="Didact Gothic"/>
                        </a:rPr>
                        <a:t>/Documents/Proyectos_Coder/mi_repositorio</a:t>
                      </a:r>
                      <a:r>
                        <a:rPr lang="en-GB" sz="1800">
                          <a:solidFill>
                            <a:srgbClr val="F3F3F3"/>
                          </a:solidFill>
                          <a:highlight>
                            <a:schemeClr val="dk1"/>
                          </a:highlight>
                          <a:latin typeface="Didact Gothic"/>
                          <a:ea typeface="Didact Gothic"/>
                          <a:cs typeface="Didact Gothic"/>
                          <a:sym typeface="Didact Gothic"/>
                        </a:rPr>
                        <a:t>$</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99" name="Google Shape;799;p10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00" name="Google Shape;800;p107"/>
          <p:cNvSpPr txBox="1"/>
          <p:nvPr/>
        </p:nvSpPr>
        <p:spPr>
          <a:xfrm>
            <a:off x="643801" y="2382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3800">
                <a:solidFill>
                  <a:schemeClr val="dk1"/>
                </a:solidFill>
                <a:latin typeface="Anton"/>
                <a:ea typeface="Anton"/>
                <a:cs typeface="Anton"/>
                <a:sym typeface="Anton"/>
              </a:rPr>
              <a:t>GIT CHECKOUT: MOVERNOS A UN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04" name="Shape 804"/>
        <p:cNvGrpSpPr/>
        <p:nvPr/>
      </p:nvGrpSpPr>
      <p:grpSpPr>
        <a:xfrm>
          <a:off x="0" y="0"/>
          <a:ext cx="0" cy="0"/>
          <a:chOff x="0" y="0"/>
          <a:chExt cx="0" cy="0"/>
        </a:xfrm>
      </p:grpSpPr>
      <p:sp>
        <p:nvSpPr>
          <p:cNvPr id="805" name="Google Shape;805;p10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i="1" sz="3600">
              <a:solidFill>
                <a:srgbClr val="121212"/>
              </a:solidFill>
              <a:latin typeface="Anton"/>
              <a:ea typeface="Anton"/>
              <a:cs typeface="Anton"/>
              <a:sym typeface="Anton"/>
            </a:endParaRPr>
          </a:p>
        </p:txBody>
      </p:sp>
      <p:pic>
        <p:nvPicPr>
          <p:cNvPr id="806" name="Google Shape;806;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07" name="Google Shape;807;p10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pic>
        <p:nvPicPr>
          <p:cNvPr id="812" name="Google Shape;812;p10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13" name="Google Shape;813;p109"/>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a:t>
            </a:r>
            <a:r>
              <a:rPr i="1" lang="en-GB" sz="4000">
                <a:solidFill>
                  <a:schemeClr val="dk1"/>
                </a:solidFill>
                <a:latin typeface="Anton"/>
                <a:ea typeface="Anton"/>
                <a:cs typeface="Anton"/>
                <a:sym typeface="Anton"/>
              </a:rPr>
              <a:t>MERGE</a:t>
            </a:r>
            <a:endParaRPr i="1" sz="4000">
              <a:latin typeface="Anton"/>
              <a:ea typeface="Anton"/>
              <a:cs typeface="Anton"/>
              <a:sym typeface="Anton"/>
            </a:endParaRPr>
          </a:p>
        </p:txBody>
      </p:sp>
      <p:sp>
        <p:nvSpPr>
          <p:cNvPr id="814" name="Google Shape;814;p109"/>
          <p:cNvSpPr txBox="1"/>
          <p:nvPr/>
        </p:nvSpPr>
        <p:spPr>
          <a:xfrm>
            <a:off x="5426475" y="1258025"/>
            <a:ext cx="3196800" cy="15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latin typeface="Helvetica Neue Light"/>
                <a:ea typeface="Helvetica Neue Light"/>
                <a:cs typeface="Helvetica Neue Light"/>
                <a:sym typeface="Helvetica Neue Light"/>
              </a:rPr>
              <a:t>Una vez que tenemos una rama (o más), podemos experimentar características nuevas, y luego </a:t>
            </a:r>
            <a:r>
              <a:rPr b="1" lang="en-GB" sz="1600">
                <a:latin typeface="Helvetica Neue"/>
                <a:ea typeface="Helvetica Neue"/>
                <a:cs typeface="Helvetica Neue"/>
                <a:sym typeface="Helvetica Neue"/>
              </a:rPr>
              <a:t>FUSIONARLAS </a:t>
            </a:r>
            <a:r>
              <a:rPr lang="en-GB" sz="1600">
                <a:latin typeface="Helvetica Neue Light"/>
                <a:ea typeface="Helvetica Neue Light"/>
                <a:cs typeface="Helvetica Neue Light"/>
                <a:sym typeface="Helvetica Neue Light"/>
              </a:rPr>
              <a:t>con la rama </a:t>
            </a:r>
            <a:r>
              <a:rPr b="1" lang="en-GB" sz="1600">
                <a:latin typeface="Helvetica Neue"/>
                <a:ea typeface="Helvetica Neue"/>
                <a:cs typeface="Helvetica Neue"/>
                <a:sym typeface="Helvetica Neue"/>
              </a:rPr>
              <a:t>MASTER</a:t>
            </a:r>
            <a:r>
              <a:rPr lang="en-GB" sz="1600">
                <a:latin typeface="Helvetica Neue Light"/>
                <a:ea typeface="Helvetica Neue Light"/>
                <a:cs typeface="Helvetica Neue Light"/>
                <a:sym typeface="Helvetica Neue Light"/>
              </a:rPr>
              <a:t>.</a:t>
            </a:r>
            <a:endParaRPr sz="16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p:txBody>
      </p:sp>
      <p:pic>
        <p:nvPicPr>
          <p:cNvPr id="815" name="Google Shape;815;p109"/>
          <p:cNvPicPr preferRelativeResize="0"/>
          <p:nvPr/>
        </p:nvPicPr>
        <p:blipFill>
          <a:blip r:embed="rId4">
            <a:alphaModFix/>
          </a:blip>
          <a:stretch>
            <a:fillRect/>
          </a:stretch>
        </p:blipFill>
        <p:spPr>
          <a:xfrm>
            <a:off x="786725" y="1408474"/>
            <a:ext cx="4220143" cy="3251151"/>
          </a:xfrm>
          <a:prstGeom prst="rect">
            <a:avLst/>
          </a:prstGeom>
          <a:noFill/>
          <a:ln>
            <a:noFill/>
          </a:ln>
        </p:spPr>
      </p:pic>
      <p:pic>
        <p:nvPicPr>
          <p:cNvPr id="816" name="Google Shape;816;p109"/>
          <p:cNvPicPr preferRelativeResize="0"/>
          <p:nvPr/>
        </p:nvPicPr>
        <p:blipFill>
          <a:blip r:embed="rId5">
            <a:alphaModFix/>
          </a:blip>
          <a:stretch>
            <a:fillRect/>
          </a:stretch>
        </p:blipFill>
        <p:spPr>
          <a:xfrm>
            <a:off x="5426478" y="2895100"/>
            <a:ext cx="3266376" cy="17645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aphicFrame>
        <p:nvGraphicFramePr>
          <p:cNvPr id="821" name="Google Shape;821;p110"/>
          <p:cNvGraphicFramePr/>
          <p:nvPr/>
        </p:nvGraphicFramePr>
        <p:xfrm>
          <a:off x="455250" y="1062325"/>
          <a:ext cx="3000000" cy="3000000"/>
        </p:xfrm>
        <a:graphic>
          <a:graphicData uri="http://schemas.openxmlformats.org/drawingml/2006/table">
            <a:tbl>
              <a:tblPr>
                <a:noFill/>
                <a:tableStyleId>{2AA93960-80AF-4EFF-AC28-11824AC9BB53}</a:tableStyleId>
              </a:tblPr>
              <a:tblGrid>
                <a:gridCol w="8658275"/>
              </a:tblGrid>
              <a:tr h="2328975">
                <a:tc>
                  <a:txBody>
                    <a:bodyPr/>
                    <a:lstStyle/>
                    <a:p>
                      <a:pPr indent="0" lvl="0" marL="0" rtl="0" algn="l">
                        <a:spcBef>
                          <a:spcPts val="0"/>
                        </a:spcBef>
                        <a:spcAft>
                          <a:spcPts val="0"/>
                        </a:spcAft>
                        <a:buNone/>
                      </a:pPr>
                      <a:r>
                        <a:rPr lang="en-GB" sz="1600">
                          <a:solidFill>
                            <a:srgbClr val="999999"/>
                          </a:solidFill>
                          <a:highlight>
                            <a:schemeClr val="dk1"/>
                          </a:highlight>
                          <a:latin typeface="Didact Gothic"/>
                          <a:ea typeface="Didact Gothic"/>
                          <a:cs typeface="Didact Gothic"/>
                          <a:sym typeface="Didact Gothic"/>
                        </a:rPr>
                        <a:t>/* Paso 1: </a:t>
                      </a:r>
                      <a:r>
                        <a:rPr lang="en-GB" sz="1600">
                          <a:solidFill>
                            <a:srgbClr val="999999"/>
                          </a:solidFill>
                          <a:highlight>
                            <a:schemeClr val="dk1"/>
                          </a:highlight>
                          <a:latin typeface="Didact Gothic"/>
                          <a:ea typeface="Didact Gothic"/>
                          <a:cs typeface="Didact Gothic"/>
                          <a:sym typeface="Didact Gothic"/>
                        </a:rPr>
                        <a:t>Ubicarse</a:t>
                      </a:r>
                      <a:r>
                        <a:rPr lang="en-GB" sz="1600">
                          <a:solidFill>
                            <a:srgbClr val="999999"/>
                          </a:solidFill>
                          <a:highlight>
                            <a:schemeClr val="dk1"/>
                          </a:highlight>
                          <a:latin typeface="Didact Gothic"/>
                          <a:ea typeface="Didact Gothic"/>
                          <a:cs typeface="Didact Gothic"/>
                          <a:sym typeface="Didact Gothic"/>
                        </a:rPr>
                        <a:t> en la rama master, que es a donde quiero </a:t>
                      </a:r>
                      <a:r>
                        <a:rPr lang="en-GB" sz="1600">
                          <a:solidFill>
                            <a:srgbClr val="999999"/>
                          </a:solidFill>
                          <a:highlight>
                            <a:schemeClr val="dk1"/>
                          </a:highlight>
                          <a:latin typeface="Didact Gothic"/>
                          <a:ea typeface="Didact Gothic"/>
                          <a:cs typeface="Didact Gothic"/>
                          <a:sym typeface="Didact Gothic"/>
                        </a:rPr>
                        <a:t>fusionar</a:t>
                      </a:r>
                      <a:r>
                        <a:rPr lang="en-GB" sz="1600">
                          <a:solidFill>
                            <a:srgbClr val="999999"/>
                          </a:solidFill>
                          <a:highlight>
                            <a:schemeClr val="dk1"/>
                          </a:highlight>
                          <a:latin typeface="Didact Gothic"/>
                          <a:ea typeface="Didact Gothic"/>
                          <a:cs typeface="Didact Gothic"/>
                          <a:sym typeface="Didact Gothic"/>
                        </a:rPr>
                        <a:t> los cambios usando el comando de git checkout master. */</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checkout master</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999999"/>
                          </a:solidFill>
                          <a:highlight>
                            <a:schemeClr val="dk1"/>
                          </a:highlight>
                          <a:latin typeface="Didact Gothic"/>
                          <a:ea typeface="Didact Gothic"/>
                          <a:cs typeface="Didact Gothic"/>
                          <a:sym typeface="Didact Gothic"/>
                        </a:rPr>
                        <a:t>/* Paso 2: Verificar que estoy en master con git branch. Se puede observar en el archivo de index.html que no tiene ni título ni texto. */</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chemeClr val="dk1"/>
                          </a:highlight>
                          <a:latin typeface="Didact Gothic"/>
                          <a:ea typeface="Didact Gothic"/>
                          <a:cs typeface="Didact Gothic"/>
                          <a:sym typeface="Didact Gothic"/>
                        </a:rPr>
                        <a:t>Nueva_rama</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999999"/>
                          </a:solidFill>
                          <a:highlight>
                            <a:schemeClr val="dk1"/>
                          </a:highlight>
                          <a:latin typeface="Didact Gothic"/>
                          <a:ea typeface="Didact Gothic"/>
                          <a:cs typeface="Didact Gothic"/>
                          <a:sym typeface="Didact Gothic"/>
                        </a:rPr>
                        <a:t>/* Paso 3: Realizar la fusión. Hacer el merge con el comando </a:t>
                      </a:r>
                      <a:r>
                        <a:rPr b="1" lang="en-GB" sz="1600">
                          <a:solidFill>
                            <a:srgbClr val="999999"/>
                          </a:solidFill>
                          <a:highlight>
                            <a:schemeClr val="dk1"/>
                          </a:highlight>
                          <a:latin typeface="Didact Gothic"/>
                          <a:ea typeface="Didact Gothic"/>
                          <a:cs typeface="Didact Gothic"/>
                          <a:sym typeface="Didact Gothic"/>
                        </a:rPr>
                        <a:t>git merge nueva_rama*/</a:t>
                      </a:r>
                      <a:endParaRPr b="1"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00FF00"/>
                          </a:solidFill>
                          <a:highlight>
                            <a:schemeClr val="dk1"/>
                          </a:highlight>
                          <a:latin typeface="Didact Gothic"/>
                          <a:ea typeface="Didact Gothic"/>
                          <a:cs typeface="Didact Gothic"/>
                          <a:sym typeface="Didact Gothic"/>
                        </a:rPr>
                        <a:t>john@MyShopSolutions</a:t>
                      </a:r>
                      <a:r>
                        <a:rPr lang="en-GB" sz="1600">
                          <a:solidFill>
                            <a:srgbClr val="FF00FF"/>
                          </a:solidFill>
                          <a:highlight>
                            <a:schemeClr val="dk1"/>
                          </a:highlight>
                          <a:latin typeface="Didact Gothic"/>
                          <a:ea typeface="Didact Gothic"/>
                          <a:cs typeface="Didact Gothic"/>
                          <a:sym typeface="Didact Gothic"/>
                        </a:rPr>
                        <a:t> :~</a:t>
                      </a:r>
                      <a:r>
                        <a:rPr lang="en-GB" sz="1600">
                          <a:solidFill>
                            <a:srgbClr val="FFFF00"/>
                          </a:solidFill>
                          <a:highlight>
                            <a:schemeClr val="dk1"/>
                          </a:highlight>
                          <a:latin typeface="Didact Gothic"/>
                          <a:ea typeface="Didact Gothic"/>
                          <a:cs typeface="Didact Gothic"/>
                          <a:sym typeface="Didact Gothic"/>
                        </a:rPr>
                        <a:t>/Documents/Proyectos_Coder/mi_repositorio</a:t>
                      </a:r>
                      <a:r>
                        <a:rPr lang="en-GB" sz="1600">
                          <a:solidFill>
                            <a:srgbClr val="F3F3F3"/>
                          </a:solidFill>
                          <a:highlight>
                            <a:schemeClr val="dk1"/>
                          </a:highlight>
                          <a:latin typeface="Didact Gothic"/>
                          <a:ea typeface="Didact Gothic"/>
                          <a:cs typeface="Didact Gothic"/>
                          <a:sym typeface="Didact Gothic"/>
                        </a:rPr>
                        <a:t>$</a:t>
                      </a:r>
                      <a:r>
                        <a:rPr lang="en-GB" sz="1600">
                          <a:solidFill>
                            <a:srgbClr val="F3F3F3"/>
                          </a:solidFill>
                          <a:highlight>
                            <a:srgbClr val="000000"/>
                          </a:highlight>
                          <a:latin typeface="Didact Gothic"/>
                          <a:ea typeface="Didact Gothic"/>
                          <a:cs typeface="Didact Gothic"/>
                          <a:sym typeface="Didact Gothic"/>
                        </a:rPr>
                        <a:t>  git merge nueva_rama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3F3F3"/>
                          </a:solidFill>
                          <a:highlight>
                            <a:srgbClr val="000000"/>
                          </a:highlight>
                          <a:latin typeface="Didact Gothic"/>
                          <a:ea typeface="Didact Gothic"/>
                          <a:cs typeface="Didact Gothic"/>
                          <a:sym typeface="Didact Gothic"/>
                        </a:rPr>
                        <a:t>Updating 41e6121..fc59b88</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3F3F3"/>
                          </a:solidFill>
                          <a:highlight>
                            <a:srgbClr val="000000"/>
                          </a:highlight>
                          <a:latin typeface="Didact Gothic"/>
                          <a:ea typeface="Didact Gothic"/>
                          <a:cs typeface="Didact Gothic"/>
                          <a:sym typeface="Didact Gothic"/>
                        </a:rPr>
                        <a:t>Fast-forward</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GB" sz="1600">
                          <a:solidFill>
                            <a:srgbClr val="F3F3F3"/>
                          </a:solidFill>
                          <a:highlight>
                            <a:srgbClr val="000000"/>
                          </a:highlight>
                          <a:latin typeface="Didact Gothic"/>
                          <a:ea typeface="Didact Gothic"/>
                          <a:cs typeface="Didact Gothic"/>
                          <a:sym typeface="Didact Gothic"/>
                        </a:rPr>
                        <a:t> index.html | 2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n-GB" sz="1600">
                          <a:solidFill>
                            <a:srgbClr val="F3F3F3"/>
                          </a:solidFill>
                          <a:highlight>
                            <a:srgbClr val="000000"/>
                          </a:highlight>
                          <a:latin typeface="Didact Gothic"/>
                          <a:ea typeface="Didact Gothic"/>
                          <a:cs typeface="Didact Gothic"/>
                          <a:sym typeface="Didact Gothic"/>
                        </a:rPr>
                        <a:t> 1 file changed, 2 insertions(+)</a:t>
                      </a:r>
                      <a:endParaRPr sz="16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822" name="Google Shape;822;p11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23" name="Google Shape;823;p110"/>
          <p:cNvSpPr txBox="1"/>
          <p:nvPr/>
        </p:nvSpPr>
        <p:spPr>
          <a:xfrm>
            <a:off x="956850" y="39707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a:t>
            </a:r>
            <a:r>
              <a:rPr i="1" lang="en-GB" sz="4000">
                <a:solidFill>
                  <a:schemeClr val="dk1"/>
                </a:solidFill>
                <a:latin typeface="Anton"/>
                <a:ea typeface="Anton"/>
                <a:cs typeface="Anton"/>
                <a:sym typeface="Anton"/>
              </a:rPr>
              <a:t>MERGE</a:t>
            </a:r>
            <a:endParaRPr i="1" sz="4000">
              <a:latin typeface="Anton"/>
              <a:ea typeface="Anton"/>
              <a:cs typeface="Anton"/>
              <a:sym typeface="Anto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11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29" name="Google Shape;829;p111"/>
          <p:cNvSpPr txBox="1"/>
          <p:nvPr/>
        </p:nvSpPr>
        <p:spPr>
          <a:xfrm>
            <a:off x="956850" y="3400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000">
                <a:latin typeface="Anton"/>
                <a:ea typeface="Anton"/>
                <a:cs typeface="Anton"/>
                <a:sym typeface="Anton"/>
              </a:rPr>
              <a:t>GIT: </a:t>
            </a:r>
            <a:r>
              <a:rPr i="1" lang="en-GB" sz="4000">
                <a:solidFill>
                  <a:schemeClr val="dk1"/>
                </a:solidFill>
                <a:latin typeface="Anton"/>
                <a:ea typeface="Anton"/>
                <a:cs typeface="Anton"/>
                <a:sym typeface="Anton"/>
              </a:rPr>
              <a:t>RESUMEN</a:t>
            </a:r>
            <a:endParaRPr i="1" sz="4000">
              <a:latin typeface="Anton"/>
              <a:ea typeface="Anton"/>
              <a:cs typeface="Anton"/>
              <a:sym typeface="Anton"/>
            </a:endParaRPr>
          </a:p>
        </p:txBody>
      </p:sp>
      <p:sp>
        <p:nvSpPr>
          <p:cNvPr id="830" name="Google Shape;830;p111"/>
          <p:cNvSpPr txBox="1"/>
          <p:nvPr/>
        </p:nvSpPr>
        <p:spPr>
          <a:xfrm>
            <a:off x="485225" y="1520275"/>
            <a:ext cx="8401500" cy="3061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init: indicarle que en ESE directorio, donde ejecutamos este comando, será usado con GIT.</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add .: a</a:t>
            </a:r>
            <a:r>
              <a:rPr lang="en-GB" sz="1600">
                <a:latin typeface="Helvetica Neue Light"/>
                <a:ea typeface="Helvetica Neue Light"/>
                <a:cs typeface="Helvetica Neue Light"/>
                <a:sym typeface="Helvetica Neue Light"/>
              </a:rPr>
              <a:t>gregar</a:t>
            </a:r>
            <a:r>
              <a:rPr lang="en-GB" sz="1600">
                <a:latin typeface="Helvetica Neue Light"/>
                <a:ea typeface="Helvetica Neue Light"/>
                <a:cs typeface="Helvetica Neue Light"/>
                <a:sym typeface="Helvetica Neue Light"/>
              </a:rPr>
              <a:t> todos los archivos creados, modificados, eliminados al estado 2 (stage)</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commit -m “Mensaje”: mensaje obligatorio para indicar que hemos cambiado por ejemplo, al estado 3.</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log --online: para conocer los códigos de los commits realizados.</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checkout rama: para cambiar de rama o ir a un commit específico (debemos conocer su código anteriormente) </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merge rama: debemos estar en MASTER para fusionar.</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3DFFBC"/>
              </a:buClr>
              <a:buSzPts val="1600"/>
              <a:buFont typeface="Didact Gothic"/>
              <a:buChar char="●"/>
            </a:pPr>
            <a:r>
              <a:rPr lang="en-GB" sz="1600">
                <a:latin typeface="Helvetica Neue Light"/>
                <a:ea typeface="Helvetica Neue Light"/>
                <a:cs typeface="Helvetica Neue Light"/>
                <a:sym typeface="Helvetica Neue Light"/>
              </a:rPr>
              <a:t>git branch rama: creación de una rama (si queremos eliminar una rama ponemos </a:t>
            </a:r>
            <a:r>
              <a:rPr i="1" lang="en-GB" sz="1600">
                <a:latin typeface="Helvetica Neue Light"/>
                <a:ea typeface="Helvetica Neue Light"/>
                <a:cs typeface="Helvetica Neue Light"/>
                <a:sym typeface="Helvetica Neue Light"/>
              </a:rPr>
              <a:t>git branch -D nombre-rama</a:t>
            </a:r>
            <a:r>
              <a:rPr lang="en-GB" sz="1600">
                <a:latin typeface="Helvetica Neue Light"/>
                <a:ea typeface="Helvetica Neue Light"/>
                <a:cs typeface="Helvetica Neue Light"/>
                <a:sym typeface="Helvetica Neue Light"/>
              </a:rPr>
              <a:t>)</a:t>
            </a:r>
            <a:endParaRPr sz="1600">
              <a:solidFill>
                <a:srgbClr val="1C3643"/>
              </a:solidFill>
              <a:latin typeface="Helvetica Neue Light"/>
              <a:ea typeface="Helvetica Neue Light"/>
              <a:cs typeface="Helvetica Neue Light"/>
              <a:sym typeface="Helvetica Neue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11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36" name="Google Shape;836;p112"/>
          <p:cNvSpPr txBox="1"/>
          <p:nvPr/>
        </p:nvSpPr>
        <p:spPr>
          <a:xfrm>
            <a:off x="1068150" y="433075"/>
            <a:ext cx="7007700" cy="99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latin typeface="Helvetica Neue Light"/>
                <a:ea typeface="Helvetica Neue Light"/>
                <a:cs typeface="Helvetica Neue Light"/>
                <a:sym typeface="Helvetica Neue Light"/>
              </a:rPr>
              <a:t>¡Con lo visto hoy, podemos manejar GIT de forma básica y tener nuestro repositorio en local!</a:t>
            </a:r>
            <a:endParaRPr sz="22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b="1" sz="20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b="1" sz="2000">
              <a:solidFill>
                <a:srgbClr val="1C3643"/>
              </a:solidFill>
              <a:highlight>
                <a:srgbClr val="FFFFFF"/>
              </a:highlight>
              <a:latin typeface="Didact Gothic"/>
              <a:ea typeface="Didact Gothic"/>
              <a:cs typeface="Didact Gothic"/>
              <a:sym typeface="Didact Gothic"/>
            </a:endParaRPr>
          </a:p>
        </p:txBody>
      </p:sp>
      <p:pic>
        <p:nvPicPr>
          <p:cNvPr id="837" name="Google Shape;837;p112"/>
          <p:cNvPicPr preferRelativeResize="0"/>
          <p:nvPr/>
        </p:nvPicPr>
        <p:blipFill rotWithShape="1">
          <a:blip r:embed="rId4">
            <a:alphaModFix/>
          </a:blip>
          <a:srcRect b="6402" l="0" r="0" t="0"/>
          <a:stretch/>
        </p:blipFill>
        <p:spPr>
          <a:xfrm>
            <a:off x="1855500" y="1388950"/>
            <a:ext cx="5433000" cy="30613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pic>
        <p:nvPicPr>
          <p:cNvPr id="842" name="Google Shape;842;p11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43" name="Google Shape;843;p113"/>
          <p:cNvSpPr txBox="1"/>
          <p:nvPr/>
        </p:nvSpPr>
        <p:spPr>
          <a:xfrm>
            <a:off x="5404625" y="1858325"/>
            <a:ext cx="3212700" cy="2119200"/>
          </a:xfrm>
          <a:prstGeom prst="rect">
            <a:avLst/>
          </a:prstGeom>
          <a:noFill/>
          <a:ln>
            <a:noFill/>
          </a:ln>
        </p:spPr>
        <p:txBody>
          <a:bodyPr anchorCtr="0" anchor="t" bIns="91425" lIns="91425" spcFirstLastPara="1" rIns="91425" wrap="square" tIns="91425">
            <a:noAutofit/>
          </a:bodyPr>
          <a:lstStyle/>
          <a:p>
            <a:pPr indent="-381000" lvl="0" marL="457200" rtl="0" algn="just">
              <a:lnSpc>
                <a:spcPct val="115000"/>
              </a:lnSpc>
              <a:spcBef>
                <a:spcPts val="0"/>
              </a:spcBef>
              <a:spcAft>
                <a:spcPts val="0"/>
              </a:spcAft>
              <a:buClr>
                <a:schemeClr val="dk1"/>
              </a:buClr>
              <a:buSzPts val="2400"/>
              <a:buFont typeface="Didact Gothic"/>
              <a:buChar char="●"/>
            </a:pPr>
            <a:r>
              <a:rPr lang="en-GB" sz="2400">
                <a:solidFill>
                  <a:schemeClr val="dk1"/>
                </a:solidFill>
                <a:latin typeface="Didact Gothic"/>
                <a:ea typeface="Didact Gothic"/>
                <a:cs typeface="Didact Gothic"/>
                <a:sym typeface="Didact Gothic"/>
              </a:rPr>
              <a:t>Git-gui </a:t>
            </a:r>
            <a:endParaRPr sz="2400">
              <a:solidFill>
                <a:schemeClr val="dk1"/>
              </a:solidFill>
              <a:latin typeface="Didact Gothic"/>
              <a:ea typeface="Didact Gothic"/>
              <a:cs typeface="Didact Gothic"/>
              <a:sym typeface="Didact Gothic"/>
            </a:endParaRPr>
          </a:p>
          <a:p>
            <a:pPr indent="-381000" lvl="0" marL="457200" rtl="0" algn="just">
              <a:lnSpc>
                <a:spcPct val="115000"/>
              </a:lnSpc>
              <a:spcBef>
                <a:spcPts val="0"/>
              </a:spcBef>
              <a:spcAft>
                <a:spcPts val="0"/>
              </a:spcAft>
              <a:buClr>
                <a:schemeClr val="dk1"/>
              </a:buClr>
              <a:buSzPts val="2400"/>
              <a:buFont typeface="Didact Gothic"/>
              <a:buChar char="●"/>
            </a:pPr>
            <a:r>
              <a:rPr lang="en-GB" sz="2400">
                <a:solidFill>
                  <a:schemeClr val="dk1"/>
                </a:solidFill>
                <a:latin typeface="Didact Gothic"/>
                <a:ea typeface="Didact Gothic"/>
                <a:cs typeface="Didact Gothic"/>
                <a:sym typeface="Didact Gothic"/>
              </a:rPr>
              <a:t>GitHub Desktop</a:t>
            </a:r>
            <a:endParaRPr sz="2400">
              <a:solidFill>
                <a:schemeClr val="dk1"/>
              </a:solidFill>
              <a:latin typeface="Didact Gothic"/>
              <a:ea typeface="Didact Gothic"/>
              <a:cs typeface="Didact Gothic"/>
              <a:sym typeface="Didact Gothic"/>
            </a:endParaRPr>
          </a:p>
          <a:p>
            <a:pPr indent="-381000" lvl="0" marL="457200" rtl="0" algn="just">
              <a:lnSpc>
                <a:spcPct val="115000"/>
              </a:lnSpc>
              <a:spcBef>
                <a:spcPts val="0"/>
              </a:spcBef>
              <a:spcAft>
                <a:spcPts val="0"/>
              </a:spcAft>
              <a:buClr>
                <a:schemeClr val="dk1"/>
              </a:buClr>
              <a:buSzPts val="2400"/>
              <a:buFont typeface="Didact Gothic"/>
              <a:buChar char="●"/>
            </a:pPr>
            <a:r>
              <a:rPr lang="en-GB" sz="2400">
                <a:solidFill>
                  <a:schemeClr val="dk1"/>
                </a:solidFill>
                <a:latin typeface="Didact Gothic"/>
                <a:ea typeface="Didact Gothic"/>
                <a:cs typeface="Didact Gothic"/>
                <a:sym typeface="Didact Gothic"/>
              </a:rPr>
              <a:t>GitKraken</a:t>
            </a:r>
            <a:endParaRPr sz="2400">
              <a:solidFill>
                <a:schemeClr val="dk1"/>
              </a:solidFill>
              <a:latin typeface="Didact Gothic"/>
              <a:ea typeface="Didact Gothic"/>
              <a:cs typeface="Didact Gothic"/>
              <a:sym typeface="Didact Gothic"/>
            </a:endParaRPr>
          </a:p>
          <a:p>
            <a:pPr indent="-381000" lvl="0" marL="457200" rtl="0" algn="l">
              <a:lnSpc>
                <a:spcPct val="115000"/>
              </a:lnSpc>
              <a:spcBef>
                <a:spcPts val="0"/>
              </a:spcBef>
              <a:spcAft>
                <a:spcPts val="0"/>
              </a:spcAft>
              <a:buClr>
                <a:schemeClr val="dk1"/>
              </a:buClr>
              <a:buSzPts val="2400"/>
              <a:buFont typeface="Didact Gothic"/>
              <a:buChar char="●"/>
            </a:pPr>
            <a:r>
              <a:rPr lang="en-GB" sz="2400">
                <a:solidFill>
                  <a:schemeClr val="dk1"/>
                </a:solidFill>
                <a:latin typeface="Didact Gothic"/>
                <a:ea typeface="Didact Gothic"/>
                <a:cs typeface="Didact Gothic"/>
                <a:sym typeface="Didact Gothic"/>
              </a:rPr>
              <a:t>SmartGit</a:t>
            </a:r>
            <a:endParaRPr sz="2400">
              <a:solidFill>
                <a:schemeClr val="dk1"/>
              </a:solidFill>
              <a:latin typeface="Didact Gothic"/>
              <a:ea typeface="Didact Gothic"/>
              <a:cs typeface="Didact Gothic"/>
              <a:sym typeface="Didact Gothic"/>
            </a:endParaRPr>
          </a:p>
          <a:p>
            <a:pPr indent="-381000" lvl="0" marL="457200" rtl="0" algn="l">
              <a:lnSpc>
                <a:spcPct val="115000"/>
              </a:lnSpc>
              <a:spcBef>
                <a:spcPts val="0"/>
              </a:spcBef>
              <a:spcAft>
                <a:spcPts val="0"/>
              </a:spcAft>
              <a:buClr>
                <a:schemeClr val="dk1"/>
              </a:buClr>
              <a:buSzPts val="2400"/>
              <a:buFont typeface="Didact Gothic"/>
              <a:buChar char="●"/>
            </a:pPr>
            <a:r>
              <a:rPr lang="en-GB" sz="2400">
                <a:solidFill>
                  <a:schemeClr val="dk1"/>
                </a:solidFill>
                <a:latin typeface="Didact Gothic"/>
                <a:ea typeface="Didact Gothic"/>
                <a:cs typeface="Didact Gothic"/>
                <a:sym typeface="Didact Gothic"/>
              </a:rPr>
              <a:t>SourceTree</a:t>
            </a:r>
            <a:endParaRPr sz="2400">
              <a:solidFill>
                <a:schemeClr val="dk1"/>
              </a:solidFill>
              <a:latin typeface="Didact Gothic"/>
              <a:ea typeface="Didact Gothic"/>
              <a:cs typeface="Didact Gothic"/>
              <a:sym typeface="Didact Gothic"/>
            </a:endParaRPr>
          </a:p>
        </p:txBody>
      </p:sp>
      <p:sp>
        <p:nvSpPr>
          <p:cNvPr id="844" name="Google Shape;844;p113"/>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i="1" lang="en-GB" sz="4000">
                <a:solidFill>
                  <a:schemeClr val="dk1"/>
                </a:solidFill>
                <a:latin typeface="Anton"/>
                <a:ea typeface="Anton"/>
                <a:cs typeface="Anton"/>
                <a:sym typeface="Anton"/>
              </a:rPr>
              <a:t>CLIENTES GRÁFICOS PARA GIT</a:t>
            </a:r>
            <a:endParaRPr i="1" sz="4000">
              <a:solidFill>
                <a:schemeClr val="dk1"/>
              </a:solidFill>
              <a:latin typeface="Anton"/>
              <a:ea typeface="Anton"/>
              <a:cs typeface="Anton"/>
              <a:sym typeface="Anton"/>
            </a:endParaRPr>
          </a:p>
          <a:p>
            <a:pPr indent="0" lvl="0" marL="0" rtl="0" algn="l">
              <a:lnSpc>
                <a:spcPct val="115000"/>
              </a:lnSpc>
              <a:spcBef>
                <a:spcPts val="600"/>
              </a:spcBef>
              <a:spcAft>
                <a:spcPts val="0"/>
              </a:spcAft>
              <a:buNone/>
            </a:pPr>
            <a:r>
              <a:t/>
            </a:r>
            <a:endParaRPr i="1" sz="36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pic>
        <p:nvPicPr>
          <p:cNvPr id="845" name="Google Shape;845;p113"/>
          <p:cNvPicPr preferRelativeResize="0"/>
          <p:nvPr/>
        </p:nvPicPr>
        <p:blipFill>
          <a:blip r:embed="rId4">
            <a:alphaModFix/>
          </a:blip>
          <a:stretch>
            <a:fillRect/>
          </a:stretch>
        </p:blipFill>
        <p:spPr>
          <a:xfrm>
            <a:off x="875500" y="1858325"/>
            <a:ext cx="4238400" cy="2119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8" name="Shape 178"/>
        <p:cNvGrpSpPr/>
        <p:nvPr/>
      </p:nvGrpSpPr>
      <p:grpSpPr>
        <a:xfrm>
          <a:off x="0" y="0"/>
          <a:ext cx="0" cy="0"/>
          <a:chOff x="0" y="0"/>
          <a:chExt cx="0" cy="0"/>
        </a:xfrm>
      </p:grpSpPr>
      <p:sp>
        <p:nvSpPr>
          <p:cNvPr id="179" name="Google Shape;179;p33"/>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1" name="Google Shape;181;p3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 name="Google Shape;182;p3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3" name="Google Shape;183;p3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4" name="Google Shape;184;p3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5" name="Google Shape;185;p3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6" name="Google Shape;186;p3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87" name="Google Shape;187;p33"/>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9" name="Google Shape;189;p3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0" name="Google Shape;190;p3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1" name="Google Shape;191;p3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2" name="Google Shape;192;p33"/>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93" name="Google Shape;193;p33"/>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3"/>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3"/>
          <p:cNvSpPr txBox="1"/>
          <p:nvPr/>
        </p:nvSpPr>
        <p:spPr>
          <a:xfrm>
            <a:off x="1578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13</a:t>
            </a:r>
            <a:endParaRPr b="0" i="0" sz="1400" u="none" cap="none" strike="noStrike">
              <a:solidFill>
                <a:srgbClr val="000000"/>
              </a:solidFill>
              <a:latin typeface="Helvetica Neue"/>
              <a:ea typeface="Helvetica Neue"/>
              <a:cs typeface="Helvetica Neue"/>
              <a:sym typeface="Helvetica Neue"/>
            </a:endParaRPr>
          </a:p>
        </p:txBody>
      </p:sp>
      <p:cxnSp>
        <p:nvCxnSpPr>
          <p:cNvPr id="196" name="Google Shape;196;p33"/>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7" name="Google Shape;197;p33"/>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8" name="Google Shape;198;p33"/>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9" name="Google Shape;199;p33"/>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00" name="Google Shape;200;p33"/>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01" name="Google Shape;201;p3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02" name="Google Shape;202;p33"/>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14</a:t>
            </a:r>
            <a:endParaRPr b="0" i="0" sz="1400" u="none" cap="none" strike="noStrike">
              <a:solidFill>
                <a:srgbClr val="000000"/>
              </a:solidFill>
              <a:latin typeface="Helvetica Neue"/>
              <a:ea typeface="Helvetica Neue"/>
              <a:cs typeface="Helvetica Neue"/>
              <a:sym typeface="Helvetica Neue"/>
            </a:endParaRPr>
          </a:p>
        </p:txBody>
      </p:sp>
      <p:sp>
        <p:nvSpPr>
          <p:cNvPr id="203" name="Google Shape;203;p33"/>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chemeClr val="dk1"/>
                </a:solidFill>
                <a:latin typeface="Helvetica Neue"/>
                <a:ea typeface="Helvetica Neue"/>
                <a:cs typeface="Helvetica Neue"/>
                <a:sym typeface="Helvetica Neue"/>
              </a:rPr>
              <a:t>Servidores, Seguridad y SEO para tu sitio</a:t>
            </a:r>
            <a:endParaRPr b="1" sz="1100">
              <a:solidFill>
                <a:schemeClr val="dk1"/>
              </a:solidFill>
              <a:latin typeface="Helvetica Neue"/>
              <a:ea typeface="Helvetica Neue"/>
              <a:cs typeface="Helvetica Neue"/>
              <a:sym typeface="Helvetica Neue"/>
            </a:endParaRPr>
          </a:p>
        </p:txBody>
      </p:sp>
      <p:sp>
        <p:nvSpPr>
          <p:cNvPr id="204" name="Google Shape;204;p33"/>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15</a:t>
            </a:r>
            <a:endParaRPr b="0" i="0" sz="1400" u="none" cap="none" strike="noStrike">
              <a:solidFill>
                <a:srgbClr val="000000"/>
              </a:solidFill>
              <a:latin typeface="Helvetica Neue"/>
              <a:ea typeface="Helvetica Neue"/>
              <a:cs typeface="Helvetica Neue"/>
              <a:sym typeface="Helvetica Neue"/>
            </a:endParaRPr>
          </a:p>
        </p:txBody>
      </p:sp>
      <p:sp>
        <p:nvSpPr>
          <p:cNvPr id="205" name="Google Shape;205;p33"/>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Git</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6" name="Google Shape;206;p33"/>
          <p:cNvSpPr txBox="1"/>
          <p:nvPr/>
        </p:nvSpPr>
        <p:spPr>
          <a:xfrm>
            <a:off x="1759363" y="24821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APLICAR SEO A NUESTRA PÁGINA</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7" name="Google Shape;207;p33"/>
          <p:cNvPicPr preferRelativeResize="0"/>
          <p:nvPr/>
        </p:nvPicPr>
        <p:blipFill rotWithShape="1">
          <a:blip r:embed="rId5">
            <a:alphaModFix/>
          </a:blip>
          <a:srcRect b="0" l="0" r="0" t="0"/>
          <a:stretch/>
        </p:blipFill>
        <p:spPr>
          <a:xfrm>
            <a:off x="1452213" y="2479538"/>
            <a:ext cx="307150" cy="307150"/>
          </a:xfrm>
          <a:prstGeom prst="rect">
            <a:avLst/>
          </a:prstGeom>
          <a:noFill/>
          <a:ln>
            <a:noFill/>
          </a:ln>
        </p:spPr>
      </p:pic>
      <p:sp>
        <p:nvSpPr>
          <p:cNvPr id="208" name="Google Shape;208;p33"/>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09" name="Google Shape;209;p33"/>
          <p:cNvPicPr preferRelativeResize="0"/>
          <p:nvPr/>
        </p:nvPicPr>
        <p:blipFill rotWithShape="1">
          <a:blip r:embed="rId6">
            <a:alphaModFix/>
          </a:blip>
          <a:srcRect b="0" l="0" r="0" t="0"/>
          <a:stretch/>
        </p:blipFill>
        <p:spPr>
          <a:xfrm>
            <a:off x="3811775" y="2450300"/>
            <a:ext cx="365625" cy="365625"/>
          </a:xfrm>
          <a:prstGeom prst="rect">
            <a:avLst/>
          </a:prstGeom>
          <a:noFill/>
          <a:ln>
            <a:noFill/>
          </a:ln>
        </p:spPr>
      </p:pic>
      <p:sp>
        <p:nvSpPr>
          <p:cNvPr id="210" name="Google Shape;210;p33"/>
          <p:cNvSpPr txBox="1"/>
          <p:nvPr/>
        </p:nvSpPr>
        <p:spPr>
          <a:xfrm>
            <a:off x="4197763" y="30155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REPOSITORIO DE GIT</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1" name="Google Shape;211;p33"/>
          <p:cNvPicPr preferRelativeResize="0"/>
          <p:nvPr/>
        </p:nvPicPr>
        <p:blipFill rotWithShape="1">
          <a:blip r:embed="rId5">
            <a:alphaModFix/>
          </a:blip>
          <a:srcRect b="0" l="0" r="0" t="0"/>
          <a:stretch/>
        </p:blipFill>
        <p:spPr>
          <a:xfrm>
            <a:off x="3890613" y="3012938"/>
            <a:ext cx="307150" cy="307150"/>
          </a:xfrm>
          <a:prstGeom prst="rect">
            <a:avLst/>
          </a:prstGeom>
          <a:noFill/>
          <a:ln>
            <a:noFill/>
          </a:ln>
        </p:spPr>
      </p:pic>
      <p:sp>
        <p:nvSpPr>
          <p:cNvPr id="212" name="Google Shape;212;p33"/>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GitHub</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3" name="Google Shape;213;p33"/>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14" name="Google Shape;214;p33"/>
          <p:cNvPicPr preferRelativeResize="0"/>
          <p:nvPr/>
        </p:nvPicPr>
        <p:blipFill rotWithShape="1">
          <a:blip r:embed="rId6">
            <a:alphaModFix/>
          </a:blip>
          <a:srcRect b="0" l="0" r="0" t="0"/>
          <a:stretch/>
        </p:blipFill>
        <p:spPr>
          <a:xfrm>
            <a:off x="6250175" y="2450300"/>
            <a:ext cx="365625" cy="365625"/>
          </a:xfrm>
          <a:prstGeom prst="rect">
            <a:avLst/>
          </a:prstGeom>
          <a:noFill/>
          <a:ln>
            <a:noFill/>
          </a:ln>
        </p:spPr>
      </p:pic>
      <p:sp>
        <p:nvSpPr>
          <p:cNvPr id="215" name="Google Shape;215;p33"/>
          <p:cNvSpPr txBox="1"/>
          <p:nvPr/>
        </p:nvSpPr>
        <p:spPr>
          <a:xfrm>
            <a:off x="6670988" y="30265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REPOSITORIO EN GITHUB</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6" name="Google Shape;216;p33"/>
          <p:cNvPicPr preferRelativeResize="0"/>
          <p:nvPr/>
        </p:nvPicPr>
        <p:blipFill rotWithShape="1">
          <a:blip r:embed="rId5">
            <a:alphaModFix/>
          </a:blip>
          <a:srcRect b="0" l="0" r="0" t="0"/>
          <a:stretch/>
        </p:blipFill>
        <p:spPr>
          <a:xfrm>
            <a:off x="6363838" y="3023888"/>
            <a:ext cx="307150" cy="307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1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CREAR REPOSITORIO DE GIT</a:t>
            </a:r>
            <a:endParaRPr i="1" sz="4000">
              <a:latin typeface="Anton"/>
              <a:ea typeface="Anton"/>
              <a:cs typeface="Anton"/>
              <a:sym typeface="Anton"/>
            </a:endParaRPr>
          </a:p>
        </p:txBody>
      </p:sp>
      <p:sp>
        <p:nvSpPr>
          <p:cNvPr id="851" name="Google Shape;851;p114"/>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Crea un repositorio de Git.</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852" name="Google Shape;852;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53" name="Google Shape;853;p114"/>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7" name="Shape 857"/>
        <p:cNvGrpSpPr/>
        <p:nvPr/>
      </p:nvGrpSpPr>
      <p:grpSpPr>
        <a:xfrm>
          <a:off x="0" y="0"/>
          <a:ext cx="0" cy="0"/>
          <a:chOff x="0" y="0"/>
          <a:chExt cx="0" cy="0"/>
        </a:xfrm>
      </p:grpSpPr>
      <p:sp>
        <p:nvSpPr>
          <p:cNvPr id="858" name="Google Shape;858;p115"/>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59" name="Google Shape;859;p115"/>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Conocer Git. </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Aprender a usar la terminal. </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Usar los comandos básicos de Git.</a:t>
            </a:r>
            <a:endParaRPr b="0" i="0" sz="2200" u="none" cap="none" strike="noStrike">
              <a:solidFill>
                <a:srgbClr val="E0FF00"/>
              </a:solidFill>
              <a:latin typeface="Helvetica Neue Light"/>
              <a:ea typeface="Helvetica Neue Light"/>
              <a:cs typeface="Helvetica Neue Light"/>
              <a:sym typeface="Helvetica Neue Light"/>
            </a:endParaRPr>
          </a:p>
        </p:txBody>
      </p:sp>
      <p:pic>
        <p:nvPicPr>
          <p:cNvPr id="860" name="Google Shape;860;p115"/>
          <p:cNvPicPr preferRelativeResize="0"/>
          <p:nvPr/>
        </p:nvPicPr>
        <p:blipFill>
          <a:blip r:embed="rId4">
            <a:alphaModFix/>
          </a:blip>
          <a:stretch>
            <a:fillRect/>
          </a:stretch>
        </p:blipFill>
        <p:spPr>
          <a:xfrm>
            <a:off x="2072975" y="183950"/>
            <a:ext cx="152400" cy="152400"/>
          </a:xfrm>
          <a:prstGeom prst="rect">
            <a:avLst/>
          </a:prstGeom>
          <a:noFill/>
          <a:ln>
            <a:noFill/>
          </a:ln>
        </p:spPr>
      </p:pic>
      <p:pic>
        <p:nvPicPr>
          <p:cNvPr descr=":clips_unidos:" id="861" name="Google Shape;861;p115"/>
          <p:cNvPicPr preferRelativeResize="0"/>
          <p:nvPr/>
        </p:nvPicPr>
        <p:blipFill>
          <a:blip r:embed="rId5">
            <a:alphaModFix/>
          </a:blip>
          <a:stretch>
            <a:fillRect/>
          </a:stretch>
        </p:blipFill>
        <p:spPr>
          <a:xfrm>
            <a:off x="2225375" y="336350"/>
            <a:ext cx="209550" cy="209550"/>
          </a:xfrm>
          <a:prstGeom prst="rect">
            <a:avLst/>
          </a:prstGeom>
          <a:noFill/>
          <a:ln>
            <a:noFill/>
          </a:ln>
        </p:spPr>
      </p:pic>
      <p:pic>
        <p:nvPicPr>
          <p:cNvPr id="862" name="Google Shape;862;p115"/>
          <p:cNvPicPr preferRelativeResize="0"/>
          <p:nvPr/>
        </p:nvPicPr>
        <p:blipFill>
          <a:blip r:embed="rId6">
            <a:alphaModFix/>
          </a:blip>
          <a:stretch>
            <a:fillRect/>
          </a:stretch>
        </p:blipFill>
        <p:spPr>
          <a:xfrm>
            <a:off x="2377775" y="488750"/>
            <a:ext cx="152400" cy="152400"/>
          </a:xfrm>
          <a:prstGeom prst="rect">
            <a:avLst/>
          </a:prstGeom>
          <a:noFill/>
          <a:ln>
            <a:noFill/>
          </a:ln>
        </p:spPr>
      </p:pic>
      <p:pic>
        <p:nvPicPr>
          <p:cNvPr descr=":corazón:" id="863" name="Google Shape;863;p115"/>
          <p:cNvPicPr preferRelativeResize="0"/>
          <p:nvPr/>
        </p:nvPicPr>
        <p:blipFill>
          <a:blip r:embed="rId7">
            <a:alphaModFix/>
          </a:blip>
          <a:stretch>
            <a:fillRect/>
          </a:stretch>
        </p:blipFill>
        <p:spPr>
          <a:xfrm>
            <a:off x="2530175" y="641150"/>
            <a:ext cx="152400" cy="152400"/>
          </a:xfrm>
          <a:prstGeom prst="rect">
            <a:avLst/>
          </a:prstGeom>
          <a:noFill/>
          <a:ln>
            <a:noFill/>
          </a:ln>
        </p:spPr>
      </p:pic>
      <p:pic>
        <p:nvPicPr>
          <p:cNvPr id="864" name="Google Shape;864;p115"/>
          <p:cNvPicPr preferRelativeResize="0"/>
          <p:nvPr/>
        </p:nvPicPr>
        <p:blipFill>
          <a:blip r:embed="rId8">
            <a:alphaModFix/>
          </a:blip>
          <a:stretch>
            <a:fillRect/>
          </a:stretch>
        </p:blipFill>
        <p:spPr>
          <a:xfrm>
            <a:off x="2682575" y="793550"/>
            <a:ext cx="152400" cy="152400"/>
          </a:xfrm>
          <a:prstGeom prst="rect">
            <a:avLst/>
          </a:prstGeom>
          <a:noFill/>
          <a:ln>
            <a:noFill/>
          </a:ln>
        </p:spPr>
      </p:pic>
      <p:pic>
        <p:nvPicPr>
          <p:cNvPr id="865" name="Google Shape;865;p115"/>
          <p:cNvPicPr preferRelativeResize="0"/>
          <p:nvPr/>
        </p:nvPicPr>
        <p:blipFill>
          <a:blip r:embed="rId9">
            <a:alphaModFix/>
          </a:blip>
          <a:stretch>
            <a:fillRect/>
          </a:stretch>
        </p:blipFill>
        <p:spPr>
          <a:xfrm>
            <a:off x="2834975" y="945950"/>
            <a:ext cx="152400" cy="152400"/>
          </a:xfrm>
          <a:prstGeom prst="rect">
            <a:avLst/>
          </a:prstGeom>
          <a:noFill/>
          <a:ln>
            <a:noFill/>
          </a:ln>
        </p:spPr>
      </p:pic>
      <p:pic>
        <p:nvPicPr>
          <p:cNvPr descr=":guiño:" id="866" name="Google Shape;866;p115"/>
          <p:cNvPicPr preferRelativeResize="0"/>
          <p:nvPr/>
        </p:nvPicPr>
        <p:blipFill>
          <a:blip r:embed="rId10">
            <a:alphaModFix/>
          </a:blip>
          <a:stretch>
            <a:fillRect/>
          </a:stretch>
        </p:blipFill>
        <p:spPr>
          <a:xfrm>
            <a:off x="2987375" y="1098350"/>
            <a:ext cx="209550" cy="209550"/>
          </a:xfrm>
          <a:prstGeom prst="rect">
            <a:avLst/>
          </a:prstGeom>
          <a:noFill/>
          <a:ln>
            <a:noFill/>
          </a:ln>
        </p:spPr>
      </p:pic>
      <p:pic>
        <p:nvPicPr>
          <p:cNvPr id="867" name="Google Shape;867;p115"/>
          <p:cNvPicPr preferRelativeResize="0"/>
          <p:nvPr/>
        </p:nvPicPr>
        <p:blipFill>
          <a:blip r:embed="rId4">
            <a:alphaModFix/>
          </a:blip>
          <a:stretch>
            <a:fillRect/>
          </a:stretch>
        </p:blipFill>
        <p:spPr>
          <a:xfrm>
            <a:off x="3139775" y="1250750"/>
            <a:ext cx="152400" cy="152400"/>
          </a:xfrm>
          <a:prstGeom prst="rect">
            <a:avLst/>
          </a:prstGeom>
          <a:noFill/>
          <a:ln>
            <a:noFill/>
          </a:ln>
        </p:spPr>
      </p:pic>
      <p:pic>
        <p:nvPicPr>
          <p:cNvPr descr=":partyparrot:" id="868" name="Google Shape;868;p115"/>
          <p:cNvPicPr preferRelativeResize="0"/>
          <p:nvPr/>
        </p:nvPicPr>
        <p:blipFill>
          <a:blip r:embed="rId11">
            <a:alphaModFix/>
          </a:blip>
          <a:stretch>
            <a:fillRect/>
          </a:stretch>
        </p:blipFill>
        <p:spPr>
          <a:xfrm>
            <a:off x="3292175" y="1403150"/>
            <a:ext cx="152400" cy="152400"/>
          </a:xfrm>
          <a:prstGeom prst="rect">
            <a:avLst/>
          </a:prstGeom>
          <a:noFill/>
          <a:ln>
            <a:noFill/>
          </a:ln>
        </p:spPr>
      </p:pic>
      <p:pic>
        <p:nvPicPr>
          <p:cNvPr id="869" name="Google Shape;869;p115"/>
          <p:cNvPicPr preferRelativeResize="0"/>
          <p:nvPr/>
        </p:nvPicPr>
        <p:blipFill>
          <a:blip r:embed="rId12">
            <a:alphaModFix/>
          </a:blip>
          <a:stretch>
            <a:fillRect/>
          </a:stretch>
        </p:blipFill>
        <p:spPr>
          <a:xfrm>
            <a:off x="3444575" y="1555550"/>
            <a:ext cx="152400" cy="152400"/>
          </a:xfrm>
          <a:prstGeom prst="rect">
            <a:avLst/>
          </a:prstGeom>
          <a:noFill/>
          <a:ln>
            <a:noFill/>
          </a:ln>
        </p:spPr>
      </p:pic>
      <p:pic>
        <p:nvPicPr>
          <p:cNvPr descr=":+1:" id="870" name="Google Shape;870;p115"/>
          <p:cNvPicPr preferRelativeResize="0"/>
          <p:nvPr/>
        </p:nvPicPr>
        <p:blipFill>
          <a:blip r:embed="rId13">
            <a:alphaModFix/>
          </a:blip>
          <a:stretch>
            <a:fillRect/>
          </a:stretch>
        </p:blipFill>
        <p:spPr>
          <a:xfrm>
            <a:off x="3596975" y="1707950"/>
            <a:ext cx="152400" cy="152400"/>
          </a:xfrm>
          <a:prstGeom prst="rect">
            <a:avLst/>
          </a:prstGeom>
          <a:noFill/>
          <a:ln>
            <a:noFill/>
          </a:ln>
        </p:spPr>
      </p:pic>
      <p:pic>
        <p:nvPicPr>
          <p:cNvPr descr=":sad:" id="871" name="Google Shape;871;p115"/>
          <p:cNvPicPr preferRelativeResize="0"/>
          <p:nvPr/>
        </p:nvPicPr>
        <p:blipFill>
          <a:blip r:embed="rId14">
            <a:alphaModFix/>
          </a:blip>
          <a:stretch>
            <a:fillRect/>
          </a:stretch>
        </p:blipFill>
        <p:spPr>
          <a:xfrm>
            <a:off x="3749375" y="1860350"/>
            <a:ext cx="152400" cy="152400"/>
          </a:xfrm>
          <a:prstGeom prst="rect">
            <a:avLst/>
          </a:prstGeom>
          <a:noFill/>
          <a:ln>
            <a:noFill/>
          </a:ln>
        </p:spPr>
      </p:pic>
      <p:pic>
        <p:nvPicPr>
          <p:cNvPr id="872" name="Google Shape;872;p115"/>
          <p:cNvPicPr preferRelativeResize="0"/>
          <p:nvPr/>
        </p:nvPicPr>
        <p:blipFill>
          <a:blip r:embed="rId12">
            <a:alphaModFix/>
          </a:blip>
          <a:stretch>
            <a:fillRect/>
          </a:stretch>
        </p:blipFill>
        <p:spPr>
          <a:xfrm>
            <a:off x="3901775" y="2012750"/>
            <a:ext cx="152400" cy="152400"/>
          </a:xfrm>
          <a:prstGeom prst="rect">
            <a:avLst/>
          </a:prstGeom>
          <a:noFill/>
          <a:ln>
            <a:noFill/>
          </a:ln>
        </p:spPr>
      </p:pic>
      <p:pic>
        <p:nvPicPr>
          <p:cNvPr descr=":psyduck:" id="873" name="Google Shape;873;p115"/>
          <p:cNvPicPr preferRelativeResize="0"/>
          <p:nvPr/>
        </p:nvPicPr>
        <p:blipFill>
          <a:blip r:embed="rId15">
            <a:alphaModFix/>
          </a:blip>
          <a:stretch>
            <a:fillRect/>
          </a:stretch>
        </p:blipFill>
        <p:spPr>
          <a:xfrm>
            <a:off x="4054175" y="2165150"/>
            <a:ext cx="209550" cy="209550"/>
          </a:xfrm>
          <a:prstGeom prst="rect">
            <a:avLst/>
          </a:prstGeom>
          <a:noFill/>
          <a:ln>
            <a:noFill/>
          </a:ln>
        </p:spPr>
      </p:pic>
      <p:pic>
        <p:nvPicPr>
          <p:cNvPr descr=":homer:" id="874" name="Google Shape;874;p115"/>
          <p:cNvPicPr preferRelativeResize="0"/>
          <p:nvPr/>
        </p:nvPicPr>
        <p:blipFill>
          <a:blip r:embed="rId16">
            <a:alphaModFix/>
          </a:blip>
          <a:stretch>
            <a:fillRect/>
          </a:stretch>
        </p:blipFill>
        <p:spPr>
          <a:xfrm>
            <a:off x="4206575" y="2317550"/>
            <a:ext cx="209550" cy="209550"/>
          </a:xfrm>
          <a:prstGeom prst="rect">
            <a:avLst/>
          </a:prstGeom>
          <a:noFill/>
          <a:ln>
            <a:noFill/>
          </a:ln>
        </p:spPr>
      </p:pic>
      <p:pic>
        <p:nvPicPr>
          <p:cNvPr descr=":bangbang:" id="875" name="Google Shape;875;p115"/>
          <p:cNvPicPr preferRelativeResize="0"/>
          <p:nvPr/>
        </p:nvPicPr>
        <p:blipFill>
          <a:blip r:embed="rId17">
            <a:alphaModFix/>
          </a:blip>
          <a:stretch>
            <a:fillRect/>
          </a:stretch>
        </p:blipFill>
        <p:spPr>
          <a:xfrm>
            <a:off x="4358975" y="2469950"/>
            <a:ext cx="209550" cy="209550"/>
          </a:xfrm>
          <a:prstGeom prst="rect">
            <a:avLst/>
          </a:prstGeom>
          <a:noFill/>
          <a:ln>
            <a:noFill/>
          </a:ln>
        </p:spPr>
      </p:pic>
      <p:pic>
        <p:nvPicPr>
          <p:cNvPr descr=":pepe3:" id="876" name="Google Shape;876;p115"/>
          <p:cNvPicPr preferRelativeResize="0"/>
          <p:nvPr/>
        </p:nvPicPr>
        <p:blipFill>
          <a:blip r:embed="rId18">
            <a:alphaModFix/>
          </a:blip>
          <a:stretch>
            <a:fillRect/>
          </a:stretch>
        </p:blipFill>
        <p:spPr>
          <a:xfrm>
            <a:off x="4511375" y="2622350"/>
            <a:ext cx="209550" cy="209550"/>
          </a:xfrm>
          <a:prstGeom prst="rect">
            <a:avLst/>
          </a:prstGeom>
          <a:noFill/>
          <a:ln>
            <a:noFill/>
          </a:ln>
        </p:spPr>
      </p:pic>
      <p:pic>
        <p:nvPicPr>
          <p:cNvPr descr=":blob-hype:" id="877" name="Google Shape;877;p115"/>
          <p:cNvPicPr preferRelativeResize="0"/>
          <p:nvPr/>
        </p:nvPicPr>
        <p:blipFill>
          <a:blip r:embed="rId19">
            <a:alphaModFix/>
          </a:blip>
          <a:stretch>
            <a:fillRect/>
          </a:stretch>
        </p:blipFill>
        <p:spPr>
          <a:xfrm>
            <a:off x="4663775" y="2774750"/>
            <a:ext cx="209550" cy="209550"/>
          </a:xfrm>
          <a:prstGeom prst="rect">
            <a:avLst/>
          </a:prstGeom>
          <a:noFill/>
          <a:ln>
            <a:noFill/>
          </a:ln>
        </p:spPr>
      </p:pic>
      <p:pic>
        <p:nvPicPr>
          <p:cNvPr descr=":blob-hype:" id="878" name="Google Shape;878;p115"/>
          <p:cNvPicPr preferRelativeResize="0"/>
          <p:nvPr/>
        </p:nvPicPr>
        <p:blipFill>
          <a:blip r:embed="rId19">
            <a:alphaModFix/>
          </a:blip>
          <a:stretch>
            <a:fillRect/>
          </a:stretch>
        </p:blipFill>
        <p:spPr>
          <a:xfrm>
            <a:off x="4816175" y="2927150"/>
            <a:ext cx="209550" cy="209550"/>
          </a:xfrm>
          <a:prstGeom prst="rect">
            <a:avLst/>
          </a:prstGeom>
          <a:noFill/>
          <a:ln>
            <a:noFill/>
          </a:ln>
        </p:spPr>
      </p:pic>
      <p:pic>
        <p:nvPicPr>
          <p:cNvPr descr=":músculo::tono_de_piel-3:" id="879" name="Google Shape;879;p115"/>
          <p:cNvPicPr preferRelativeResize="0"/>
          <p:nvPr/>
        </p:nvPicPr>
        <p:blipFill>
          <a:blip r:embed="rId20">
            <a:alphaModFix/>
          </a:blip>
          <a:stretch>
            <a:fillRect/>
          </a:stretch>
        </p:blipFill>
        <p:spPr>
          <a:xfrm>
            <a:off x="4968575" y="3079550"/>
            <a:ext cx="152400" cy="152400"/>
          </a:xfrm>
          <a:prstGeom prst="rect">
            <a:avLst/>
          </a:prstGeom>
          <a:noFill/>
          <a:ln>
            <a:noFill/>
          </a:ln>
        </p:spPr>
      </p:pic>
      <p:pic>
        <p:nvPicPr>
          <p:cNvPr descr=":+1::tono_de_piel-4:" id="880" name="Google Shape;880;p115"/>
          <p:cNvPicPr preferRelativeResize="0"/>
          <p:nvPr/>
        </p:nvPicPr>
        <p:blipFill>
          <a:blip r:embed="rId21">
            <a:alphaModFix/>
          </a:blip>
          <a:stretch>
            <a:fillRect/>
          </a:stretch>
        </p:blipFill>
        <p:spPr>
          <a:xfrm>
            <a:off x="5120975" y="3231950"/>
            <a:ext cx="152400" cy="152400"/>
          </a:xfrm>
          <a:prstGeom prst="rect">
            <a:avLst/>
          </a:prstGeom>
          <a:noFill/>
          <a:ln>
            <a:noFill/>
          </a:ln>
        </p:spPr>
      </p:pic>
      <p:pic>
        <p:nvPicPr>
          <p:cNvPr id="881" name="Google Shape;881;p115"/>
          <p:cNvPicPr preferRelativeResize="0"/>
          <p:nvPr/>
        </p:nvPicPr>
        <p:blipFill>
          <a:blip r:embed="rId12">
            <a:alphaModFix/>
          </a:blip>
          <a:stretch>
            <a:fillRect/>
          </a:stretch>
        </p:blipFill>
        <p:spPr>
          <a:xfrm>
            <a:off x="5273375" y="3384350"/>
            <a:ext cx="152400" cy="152400"/>
          </a:xfrm>
          <a:prstGeom prst="rect">
            <a:avLst/>
          </a:prstGeom>
          <a:noFill/>
          <a:ln>
            <a:noFill/>
          </a:ln>
        </p:spPr>
      </p:pic>
      <p:pic>
        <p:nvPicPr>
          <p:cNvPr id="882" name="Google Shape;882;p115"/>
          <p:cNvPicPr preferRelativeResize="0"/>
          <p:nvPr/>
        </p:nvPicPr>
        <p:blipFill>
          <a:blip r:embed="rId9">
            <a:alphaModFix/>
          </a:blip>
          <a:stretch>
            <a:fillRect/>
          </a:stretch>
        </p:blipFill>
        <p:spPr>
          <a:xfrm>
            <a:off x="5425775" y="3536750"/>
            <a:ext cx="152400" cy="152400"/>
          </a:xfrm>
          <a:prstGeom prst="rect">
            <a:avLst/>
          </a:prstGeom>
          <a:noFill/>
          <a:ln>
            <a:noFill/>
          </a:ln>
        </p:spPr>
      </p:pic>
      <p:pic>
        <p:nvPicPr>
          <p:cNvPr descr=":guiño:" id="883" name="Google Shape;883;p115"/>
          <p:cNvPicPr preferRelativeResize="0"/>
          <p:nvPr/>
        </p:nvPicPr>
        <p:blipFill>
          <a:blip r:embed="rId10">
            <a:alphaModFix/>
          </a:blip>
          <a:stretch>
            <a:fillRect/>
          </a:stretch>
        </p:blipFill>
        <p:spPr>
          <a:xfrm>
            <a:off x="5578175" y="3689150"/>
            <a:ext cx="209550" cy="209550"/>
          </a:xfrm>
          <a:prstGeom prst="rect">
            <a:avLst/>
          </a:prstGeom>
          <a:noFill/>
          <a:ln>
            <a:noFill/>
          </a:ln>
        </p:spPr>
      </p:pic>
      <p:pic>
        <p:nvPicPr>
          <p:cNvPr descr=":corazón:" id="884" name="Google Shape;884;p115"/>
          <p:cNvPicPr preferRelativeResize="0"/>
          <p:nvPr/>
        </p:nvPicPr>
        <p:blipFill>
          <a:blip r:embed="rId7">
            <a:alphaModFix/>
          </a:blip>
          <a:stretch>
            <a:fillRect/>
          </a:stretch>
        </p:blipFill>
        <p:spPr>
          <a:xfrm>
            <a:off x="5730575" y="3841550"/>
            <a:ext cx="152400" cy="152400"/>
          </a:xfrm>
          <a:prstGeom prst="rect">
            <a:avLst/>
          </a:prstGeom>
          <a:noFill/>
          <a:ln>
            <a:noFill/>
          </a:ln>
        </p:spPr>
      </p:pic>
      <p:pic>
        <p:nvPicPr>
          <p:cNvPr descr=":guiño:" id="885" name="Google Shape;885;p115"/>
          <p:cNvPicPr preferRelativeResize="0"/>
          <p:nvPr/>
        </p:nvPicPr>
        <p:blipFill>
          <a:blip r:embed="rId22">
            <a:alphaModFix/>
          </a:blip>
          <a:stretch>
            <a:fillRect/>
          </a:stretch>
        </p:blipFill>
        <p:spPr>
          <a:xfrm>
            <a:off x="5882975" y="3993950"/>
            <a:ext cx="152400" cy="152400"/>
          </a:xfrm>
          <a:prstGeom prst="rect">
            <a:avLst/>
          </a:prstGeom>
          <a:noFill/>
          <a:ln>
            <a:noFill/>
          </a:ln>
        </p:spPr>
      </p:pic>
      <p:pic>
        <p:nvPicPr>
          <p:cNvPr id="886" name="Google Shape;886;p115"/>
          <p:cNvPicPr preferRelativeResize="0"/>
          <p:nvPr/>
        </p:nvPicPr>
        <p:blipFill>
          <a:blip r:embed="rId8">
            <a:alphaModFix/>
          </a:blip>
          <a:stretch>
            <a:fillRect/>
          </a:stretch>
        </p:blipFill>
        <p:spPr>
          <a:xfrm>
            <a:off x="6035375" y="4146350"/>
            <a:ext cx="152400" cy="152400"/>
          </a:xfrm>
          <a:prstGeom prst="rect">
            <a:avLst/>
          </a:prstGeom>
          <a:noFill/>
          <a:ln>
            <a:noFill/>
          </a:ln>
        </p:spPr>
      </p:pic>
      <p:pic>
        <p:nvPicPr>
          <p:cNvPr id="887" name="Google Shape;887;p115"/>
          <p:cNvPicPr preferRelativeResize="0"/>
          <p:nvPr/>
        </p:nvPicPr>
        <p:blipFill>
          <a:blip r:embed="rId8">
            <a:alphaModFix/>
          </a:blip>
          <a:stretch>
            <a:fillRect/>
          </a:stretch>
        </p:blipFill>
        <p:spPr>
          <a:xfrm>
            <a:off x="6187775" y="4298750"/>
            <a:ext cx="152400" cy="152400"/>
          </a:xfrm>
          <a:prstGeom prst="rect">
            <a:avLst/>
          </a:prstGeom>
          <a:noFill/>
          <a:ln>
            <a:noFill/>
          </a:ln>
        </p:spPr>
      </p:pic>
      <p:pic>
        <p:nvPicPr>
          <p:cNvPr id="888" name="Google Shape;888;p115"/>
          <p:cNvPicPr preferRelativeResize="0"/>
          <p:nvPr/>
        </p:nvPicPr>
        <p:blipFill>
          <a:blip r:embed="rId23">
            <a:alphaModFix/>
          </a:blip>
          <a:stretch>
            <a:fillRect/>
          </a:stretch>
        </p:blipFill>
        <p:spPr>
          <a:xfrm>
            <a:off x="6340175" y="4451150"/>
            <a:ext cx="152400" cy="152400"/>
          </a:xfrm>
          <a:prstGeom prst="rect">
            <a:avLst/>
          </a:prstGeom>
          <a:noFill/>
          <a:ln>
            <a:noFill/>
          </a:ln>
        </p:spPr>
      </p:pic>
      <p:pic>
        <p:nvPicPr>
          <p:cNvPr descr=":campana:" id="889" name="Google Shape;889;p115"/>
          <p:cNvPicPr preferRelativeResize="0"/>
          <p:nvPr/>
        </p:nvPicPr>
        <p:blipFill>
          <a:blip r:embed="rId24">
            <a:alphaModFix/>
          </a:blip>
          <a:stretch>
            <a:fillRect/>
          </a:stretch>
        </p:blipFill>
        <p:spPr>
          <a:xfrm>
            <a:off x="6492575" y="4603550"/>
            <a:ext cx="152400" cy="152400"/>
          </a:xfrm>
          <a:prstGeom prst="rect">
            <a:avLst/>
          </a:prstGeom>
          <a:noFill/>
          <a:ln>
            <a:noFill/>
          </a:ln>
        </p:spPr>
      </p:pic>
      <p:pic>
        <p:nvPicPr>
          <p:cNvPr descr=":campana:" id="890" name="Google Shape;890;p115"/>
          <p:cNvPicPr preferRelativeResize="0"/>
          <p:nvPr/>
        </p:nvPicPr>
        <p:blipFill>
          <a:blip r:embed="rId25">
            <a:alphaModFix/>
          </a:blip>
          <a:stretch>
            <a:fillRect/>
          </a:stretch>
        </p:blipFill>
        <p:spPr>
          <a:xfrm>
            <a:off x="6644975" y="4755950"/>
            <a:ext cx="209550" cy="209550"/>
          </a:xfrm>
          <a:prstGeom prst="rect">
            <a:avLst/>
          </a:prstGeom>
          <a:noFill/>
          <a:ln>
            <a:noFill/>
          </a:ln>
        </p:spPr>
      </p:pic>
      <p:pic>
        <p:nvPicPr>
          <p:cNvPr id="891" name="Google Shape;891;p115"/>
          <p:cNvPicPr preferRelativeResize="0"/>
          <p:nvPr/>
        </p:nvPicPr>
        <p:blipFill>
          <a:blip r:embed="rId26">
            <a:alphaModFix/>
          </a:blip>
          <a:stretch>
            <a:fillRect/>
          </a:stretch>
        </p:blipFill>
        <p:spPr>
          <a:xfrm>
            <a:off x="6797375" y="4908350"/>
            <a:ext cx="152400" cy="152400"/>
          </a:xfrm>
          <a:prstGeom prst="rect">
            <a:avLst/>
          </a:prstGeom>
          <a:noFill/>
          <a:ln>
            <a:noFill/>
          </a:ln>
        </p:spPr>
      </p:pic>
      <p:pic>
        <p:nvPicPr>
          <p:cNvPr descr=":manos_levantadas:" id="892" name="Google Shape;892;p115"/>
          <p:cNvPicPr preferRelativeResize="0"/>
          <p:nvPr/>
        </p:nvPicPr>
        <p:blipFill>
          <a:blip r:embed="rId27">
            <a:alphaModFix/>
          </a:blip>
          <a:stretch>
            <a:fillRect/>
          </a:stretch>
        </p:blipFill>
        <p:spPr>
          <a:xfrm>
            <a:off x="6949775" y="5060750"/>
            <a:ext cx="152400" cy="152400"/>
          </a:xfrm>
          <a:prstGeom prst="rect">
            <a:avLst/>
          </a:prstGeom>
          <a:noFill/>
          <a:ln>
            <a:noFill/>
          </a:ln>
        </p:spPr>
      </p:pic>
      <p:pic>
        <p:nvPicPr>
          <p:cNvPr descr=":perritocool:" id="893" name="Google Shape;893;p115"/>
          <p:cNvPicPr preferRelativeResize="0"/>
          <p:nvPr/>
        </p:nvPicPr>
        <p:blipFill>
          <a:blip r:embed="rId28">
            <a:alphaModFix/>
          </a:blip>
          <a:stretch>
            <a:fillRect/>
          </a:stretch>
        </p:blipFill>
        <p:spPr>
          <a:xfrm>
            <a:off x="7102175" y="5213150"/>
            <a:ext cx="152400" cy="152400"/>
          </a:xfrm>
          <a:prstGeom prst="rect">
            <a:avLst/>
          </a:prstGeom>
          <a:noFill/>
          <a:ln>
            <a:noFill/>
          </a:ln>
        </p:spPr>
      </p:pic>
      <p:pic>
        <p:nvPicPr>
          <p:cNvPr id="894" name="Google Shape;894;p115"/>
          <p:cNvPicPr preferRelativeResize="0"/>
          <p:nvPr/>
        </p:nvPicPr>
        <p:blipFill>
          <a:blip r:embed="rId29">
            <a:alphaModFix/>
          </a:blip>
          <a:stretch>
            <a:fillRect/>
          </a:stretch>
        </p:blipFill>
        <p:spPr>
          <a:xfrm>
            <a:off x="7254575" y="5365550"/>
            <a:ext cx="152400" cy="152400"/>
          </a:xfrm>
          <a:prstGeom prst="rect">
            <a:avLst/>
          </a:prstGeom>
          <a:noFill/>
          <a:ln>
            <a:noFill/>
          </a:ln>
        </p:spPr>
      </p:pic>
      <p:pic>
        <p:nvPicPr>
          <p:cNvPr descr=":advertencia:" id="895" name="Google Shape;895;p115"/>
          <p:cNvPicPr preferRelativeResize="0"/>
          <p:nvPr/>
        </p:nvPicPr>
        <p:blipFill>
          <a:blip r:embed="rId30">
            <a:alphaModFix/>
          </a:blip>
          <a:stretch>
            <a:fillRect/>
          </a:stretch>
        </p:blipFill>
        <p:spPr>
          <a:xfrm>
            <a:off x="7406975" y="5517950"/>
            <a:ext cx="209550" cy="209550"/>
          </a:xfrm>
          <a:prstGeom prst="rect">
            <a:avLst/>
          </a:prstGeom>
          <a:noFill/>
          <a:ln>
            <a:noFill/>
          </a:ln>
        </p:spPr>
      </p:pic>
      <p:pic>
        <p:nvPicPr>
          <p:cNvPr descr=":advertencia:" id="896" name="Google Shape;896;p115"/>
          <p:cNvPicPr preferRelativeResize="0"/>
          <p:nvPr/>
        </p:nvPicPr>
        <p:blipFill>
          <a:blip r:embed="rId30">
            <a:alphaModFix/>
          </a:blip>
          <a:stretch>
            <a:fillRect/>
          </a:stretch>
        </p:blipFill>
        <p:spPr>
          <a:xfrm>
            <a:off x="7559375" y="5670350"/>
            <a:ext cx="209550" cy="209550"/>
          </a:xfrm>
          <a:prstGeom prst="rect">
            <a:avLst/>
          </a:prstGeom>
          <a:noFill/>
          <a:ln>
            <a:noFill/>
          </a:ln>
        </p:spPr>
      </p:pic>
      <p:pic>
        <p:nvPicPr>
          <p:cNvPr descr=":advertencia:" id="897" name="Google Shape;897;p115"/>
          <p:cNvPicPr preferRelativeResize="0"/>
          <p:nvPr/>
        </p:nvPicPr>
        <p:blipFill>
          <a:blip r:embed="rId30">
            <a:alphaModFix/>
          </a:blip>
          <a:stretch>
            <a:fillRect/>
          </a:stretch>
        </p:blipFill>
        <p:spPr>
          <a:xfrm>
            <a:off x="7711775" y="5822750"/>
            <a:ext cx="209550" cy="209550"/>
          </a:xfrm>
          <a:prstGeom prst="rect">
            <a:avLst/>
          </a:prstGeom>
          <a:noFill/>
          <a:ln>
            <a:noFill/>
          </a:ln>
        </p:spPr>
      </p:pic>
      <p:pic>
        <p:nvPicPr>
          <p:cNvPr descr=":advertencia:" id="898" name="Google Shape;898;p115"/>
          <p:cNvPicPr preferRelativeResize="0"/>
          <p:nvPr/>
        </p:nvPicPr>
        <p:blipFill>
          <a:blip r:embed="rId30">
            <a:alphaModFix/>
          </a:blip>
          <a:stretch>
            <a:fillRect/>
          </a:stretch>
        </p:blipFill>
        <p:spPr>
          <a:xfrm>
            <a:off x="7864175" y="5975150"/>
            <a:ext cx="209550" cy="209550"/>
          </a:xfrm>
          <a:prstGeom prst="rect">
            <a:avLst/>
          </a:prstGeom>
          <a:noFill/>
          <a:ln>
            <a:noFill/>
          </a:ln>
        </p:spPr>
      </p:pic>
      <p:pic>
        <p:nvPicPr>
          <p:cNvPr id="899" name="Google Shape;899;p115"/>
          <p:cNvPicPr preferRelativeResize="0"/>
          <p:nvPr/>
        </p:nvPicPr>
        <p:blipFill>
          <a:blip r:embed="rId4">
            <a:alphaModFix/>
          </a:blip>
          <a:stretch>
            <a:fillRect/>
          </a:stretch>
        </p:blipFill>
        <p:spPr>
          <a:xfrm>
            <a:off x="8016575" y="6127550"/>
            <a:ext cx="152400" cy="152400"/>
          </a:xfrm>
          <a:prstGeom prst="rect">
            <a:avLst/>
          </a:prstGeom>
          <a:noFill/>
          <a:ln>
            <a:noFill/>
          </a:ln>
        </p:spPr>
      </p:pic>
      <p:pic>
        <p:nvPicPr>
          <p:cNvPr descr=":clip:" id="900" name="Google Shape;900;p115"/>
          <p:cNvPicPr preferRelativeResize="0"/>
          <p:nvPr/>
        </p:nvPicPr>
        <p:blipFill>
          <a:blip r:embed="rId31">
            <a:alphaModFix/>
          </a:blip>
          <a:stretch>
            <a:fillRect/>
          </a:stretch>
        </p:blipFill>
        <p:spPr>
          <a:xfrm>
            <a:off x="8168975" y="6279950"/>
            <a:ext cx="209550" cy="209550"/>
          </a:xfrm>
          <a:prstGeom prst="rect">
            <a:avLst/>
          </a:prstGeom>
          <a:noFill/>
          <a:ln>
            <a:noFill/>
          </a:ln>
        </p:spPr>
      </p:pic>
      <p:pic>
        <p:nvPicPr>
          <p:cNvPr descr=":catparty:" id="901" name="Google Shape;901;p115"/>
          <p:cNvPicPr preferRelativeResize="0"/>
          <p:nvPr/>
        </p:nvPicPr>
        <p:blipFill>
          <a:blip r:embed="rId32">
            <a:alphaModFix/>
          </a:blip>
          <a:stretch>
            <a:fillRect/>
          </a:stretch>
        </p:blipFill>
        <p:spPr>
          <a:xfrm>
            <a:off x="8321375" y="6432350"/>
            <a:ext cx="209550" cy="209550"/>
          </a:xfrm>
          <a:prstGeom prst="rect">
            <a:avLst/>
          </a:prstGeom>
          <a:noFill/>
          <a:ln>
            <a:noFill/>
          </a:ln>
        </p:spPr>
      </p:pic>
      <p:pic>
        <p:nvPicPr>
          <p:cNvPr descr=":cara_sonriendo_con_corazones:" id="902" name="Google Shape;902;p115"/>
          <p:cNvPicPr preferRelativeResize="0"/>
          <p:nvPr/>
        </p:nvPicPr>
        <p:blipFill>
          <a:blip r:embed="rId33">
            <a:alphaModFix/>
          </a:blip>
          <a:stretch>
            <a:fillRect/>
          </a:stretch>
        </p:blipFill>
        <p:spPr>
          <a:xfrm>
            <a:off x="8473775" y="6584750"/>
            <a:ext cx="209550" cy="209550"/>
          </a:xfrm>
          <a:prstGeom prst="rect">
            <a:avLst/>
          </a:prstGeom>
          <a:noFill/>
          <a:ln>
            <a:noFill/>
          </a:ln>
        </p:spPr>
      </p:pic>
      <p:pic>
        <p:nvPicPr>
          <p:cNvPr descr=":+1:" id="903" name="Google Shape;903;p115"/>
          <p:cNvPicPr preferRelativeResize="0"/>
          <p:nvPr/>
        </p:nvPicPr>
        <p:blipFill>
          <a:blip r:embed="rId13">
            <a:alphaModFix/>
          </a:blip>
          <a:stretch>
            <a:fillRect/>
          </a:stretch>
        </p:blipFill>
        <p:spPr>
          <a:xfrm>
            <a:off x="8626175" y="6737150"/>
            <a:ext cx="152400" cy="152400"/>
          </a:xfrm>
          <a:prstGeom prst="rect">
            <a:avLst/>
          </a:prstGeom>
          <a:noFill/>
          <a:ln>
            <a:noFill/>
          </a:ln>
        </p:spPr>
      </p:pic>
      <p:pic>
        <p:nvPicPr>
          <p:cNvPr descr=":meme-thisisfine:" id="904" name="Google Shape;904;p115"/>
          <p:cNvPicPr preferRelativeResize="0"/>
          <p:nvPr/>
        </p:nvPicPr>
        <p:blipFill>
          <a:blip r:embed="rId34">
            <a:alphaModFix/>
          </a:blip>
          <a:stretch>
            <a:fillRect/>
          </a:stretch>
        </p:blipFill>
        <p:spPr>
          <a:xfrm>
            <a:off x="8778575" y="6889550"/>
            <a:ext cx="152400" cy="152400"/>
          </a:xfrm>
          <a:prstGeom prst="rect">
            <a:avLst/>
          </a:prstGeom>
          <a:noFill/>
          <a:ln>
            <a:noFill/>
          </a:ln>
        </p:spPr>
      </p:pic>
      <p:pic>
        <p:nvPicPr>
          <p:cNvPr id="905" name="Google Shape;905;p115"/>
          <p:cNvPicPr preferRelativeResize="0"/>
          <p:nvPr/>
        </p:nvPicPr>
        <p:blipFill>
          <a:blip r:embed="rId29">
            <a:alphaModFix/>
          </a:blip>
          <a:stretch>
            <a:fillRect/>
          </a:stretch>
        </p:blipFill>
        <p:spPr>
          <a:xfrm>
            <a:off x="8930975" y="7041950"/>
            <a:ext cx="152400" cy="152400"/>
          </a:xfrm>
          <a:prstGeom prst="rect">
            <a:avLst/>
          </a:prstGeom>
          <a:noFill/>
          <a:ln>
            <a:noFill/>
          </a:ln>
        </p:spPr>
      </p:pic>
      <p:pic>
        <p:nvPicPr>
          <p:cNvPr descr=":músculo:" id="906" name="Google Shape;906;p115"/>
          <p:cNvPicPr preferRelativeResize="0"/>
          <p:nvPr/>
        </p:nvPicPr>
        <p:blipFill>
          <a:blip r:embed="rId35">
            <a:alphaModFix/>
          </a:blip>
          <a:stretch>
            <a:fillRect/>
          </a:stretch>
        </p:blipFill>
        <p:spPr>
          <a:xfrm>
            <a:off x="9083375" y="7194350"/>
            <a:ext cx="152400" cy="152400"/>
          </a:xfrm>
          <a:prstGeom prst="rect">
            <a:avLst/>
          </a:prstGeom>
          <a:noFill/>
          <a:ln>
            <a:noFill/>
          </a:ln>
        </p:spPr>
      </p:pic>
      <p:pic>
        <p:nvPicPr>
          <p:cNvPr descr=":+1:" id="907" name="Google Shape;907;p115"/>
          <p:cNvPicPr preferRelativeResize="0"/>
          <p:nvPr/>
        </p:nvPicPr>
        <p:blipFill>
          <a:blip r:embed="rId13">
            <a:alphaModFix/>
          </a:blip>
          <a:stretch>
            <a:fillRect/>
          </a:stretch>
        </p:blipFill>
        <p:spPr>
          <a:xfrm>
            <a:off x="9235775" y="7346750"/>
            <a:ext cx="152400" cy="152400"/>
          </a:xfrm>
          <a:prstGeom prst="rect">
            <a:avLst/>
          </a:prstGeom>
          <a:noFill/>
          <a:ln>
            <a:noFill/>
          </a:ln>
        </p:spPr>
      </p:pic>
      <p:pic>
        <p:nvPicPr>
          <p:cNvPr id="908" name="Google Shape;908;p115"/>
          <p:cNvPicPr preferRelativeResize="0"/>
          <p:nvPr/>
        </p:nvPicPr>
        <p:blipFill>
          <a:blip r:embed="rId12">
            <a:alphaModFix/>
          </a:blip>
          <a:stretch>
            <a:fillRect/>
          </a:stretch>
        </p:blipFill>
        <p:spPr>
          <a:xfrm>
            <a:off x="9388175" y="7499150"/>
            <a:ext cx="152400" cy="152400"/>
          </a:xfrm>
          <a:prstGeom prst="rect">
            <a:avLst/>
          </a:prstGeom>
          <a:noFill/>
          <a:ln>
            <a:noFill/>
          </a:ln>
        </p:spPr>
      </p:pic>
      <p:pic>
        <p:nvPicPr>
          <p:cNvPr descr=":músculo::tono_de_piel-3:" id="909" name="Google Shape;909;p115"/>
          <p:cNvPicPr preferRelativeResize="0"/>
          <p:nvPr/>
        </p:nvPicPr>
        <p:blipFill>
          <a:blip r:embed="rId20">
            <a:alphaModFix/>
          </a:blip>
          <a:stretch>
            <a:fillRect/>
          </a:stretch>
        </p:blipFill>
        <p:spPr>
          <a:xfrm>
            <a:off x="9540575" y="7651550"/>
            <a:ext cx="152400" cy="152400"/>
          </a:xfrm>
          <a:prstGeom prst="rect">
            <a:avLst/>
          </a:prstGeom>
          <a:noFill/>
          <a:ln>
            <a:noFill/>
          </a:ln>
        </p:spPr>
      </p:pic>
      <p:pic>
        <p:nvPicPr>
          <p:cNvPr descr=":+1:" id="910" name="Google Shape;910;p115"/>
          <p:cNvPicPr preferRelativeResize="0"/>
          <p:nvPr/>
        </p:nvPicPr>
        <p:blipFill>
          <a:blip r:embed="rId13">
            <a:alphaModFix/>
          </a:blip>
          <a:stretch>
            <a:fillRect/>
          </a:stretch>
        </p:blipFill>
        <p:spPr>
          <a:xfrm>
            <a:off x="9692975" y="7803950"/>
            <a:ext cx="152400" cy="152400"/>
          </a:xfrm>
          <a:prstGeom prst="rect">
            <a:avLst/>
          </a:prstGeom>
          <a:noFill/>
          <a:ln>
            <a:noFill/>
          </a:ln>
        </p:spPr>
      </p:pic>
      <p:pic>
        <p:nvPicPr>
          <p:cNvPr id="911" name="Google Shape;911;p115"/>
          <p:cNvPicPr preferRelativeResize="0"/>
          <p:nvPr/>
        </p:nvPicPr>
        <p:blipFill>
          <a:blip r:embed="rId12">
            <a:alphaModFix/>
          </a:blip>
          <a:stretch>
            <a:fillRect/>
          </a:stretch>
        </p:blipFill>
        <p:spPr>
          <a:xfrm>
            <a:off x="9845375" y="7956350"/>
            <a:ext cx="152400" cy="152400"/>
          </a:xfrm>
          <a:prstGeom prst="rect">
            <a:avLst/>
          </a:prstGeom>
          <a:noFill/>
          <a:ln>
            <a:noFill/>
          </a:ln>
        </p:spPr>
      </p:pic>
      <p:pic>
        <p:nvPicPr>
          <p:cNvPr descr=":blob-hype:" id="912" name="Google Shape;912;p115"/>
          <p:cNvPicPr preferRelativeResize="0"/>
          <p:nvPr/>
        </p:nvPicPr>
        <p:blipFill>
          <a:blip r:embed="rId19">
            <a:alphaModFix/>
          </a:blip>
          <a:stretch>
            <a:fillRect/>
          </a:stretch>
        </p:blipFill>
        <p:spPr>
          <a:xfrm>
            <a:off x="9997775" y="8108750"/>
            <a:ext cx="209550" cy="209550"/>
          </a:xfrm>
          <a:prstGeom prst="rect">
            <a:avLst/>
          </a:prstGeom>
          <a:noFill/>
          <a:ln>
            <a:noFill/>
          </a:ln>
        </p:spPr>
      </p:pic>
      <p:pic>
        <p:nvPicPr>
          <p:cNvPr descr=":blob-hype:" id="913" name="Google Shape;913;p115"/>
          <p:cNvPicPr preferRelativeResize="0"/>
          <p:nvPr/>
        </p:nvPicPr>
        <p:blipFill>
          <a:blip r:embed="rId19">
            <a:alphaModFix/>
          </a:blip>
          <a:stretch>
            <a:fillRect/>
          </a:stretch>
        </p:blipFill>
        <p:spPr>
          <a:xfrm>
            <a:off x="10150175" y="8261150"/>
            <a:ext cx="209550" cy="209550"/>
          </a:xfrm>
          <a:prstGeom prst="rect">
            <a:avLst/>
          </a:prstGeom>
          <a:noFill/>
          <a:ln>
            <a:noFill/>
          </a:ln>
        </p:spPr>
      </p:pic>
      <p:pic>
        <p:nvPicPr>
          <p:cNvPr descr=":cara_de_nerd:" id="914" name="Google Shape;914;p115"/>
          <p:cNvPicPr preferRelativeResize="0"/>
          <p:nvPr/>
        </p:nvPicPr>
        <p:blipFill>
          <a:blip r:embed="rId36">
            <a:alphaModFix/>
          </a:blip>
          <a:stretch>
            <a:fillRect/>
          </a:stretch>
        </p:blipFill>
        <p:spPr>
          <a:xfrm>
            <a:off x="10302575" y="8413550"/>
            <a:ext cx="152400" cy="152400"/>
          </a:xfrm>
          <a:prstGeom prst="rect">
            <a:avLst/>
          </a:prstGeom>
          <a:noFill/>
          <a:ln>
            <a:noFill/>
          </a:ln>
        </p:spPr>
      </p:pic>
      <p:pic>
        <p:nvPicPr>
          <p:cNvPr descr=":aplauso:" id="915" name="Google Shape;915;p115"/>
          <p:cNvPicPr preferRelativeResize="0"/>
          <p:nvPr/>
        </p:nvPicPr>
        <p:blipFill>
          <a:blip r:embed="rId37">
            <a:alphaModFix/>
          </a:blip>
          <a:stretch>
            <a:fillRect/>
          </a:stretch>
        </p:blipFill>
        <p:spPr>
          <a:xfrm>
            <a:off x="10454975" y="8565950"/>
            <a:ext cx="152400" cy="152400"/>
          </a:xfrm>
          <a:prstGeom prst="rect">
            <a:avLst/>
          </a:prstGeom>
          <a:noFill/>
          <a:ln>
            <a:noFill/>
          </a:ln>
        </p:spPr>
      </p:pic>
      <p:pic>
        <p:nvPicPr>
          <p:cNvPr id="916" name="Google Shape;916;p115"/>
          <p:cNvPicPr preferRelativeResize="0"/>
          <p:nvPr/>
        </p:nvPicPr>
        <p:blipFill>
          <a:blip r:embed="rId38">
            <a:alphaModFix/>
          </a:blip>
          <a:stretch>
            <a:fillRect/>
          </a:stretch>
        </p:blipFill>
        <p:spPr>
          <a:xfrm>
            <a:off x="10607375" y="8718350"/>
            <a:ext cx="152400" cy="152400"/>
          </a:xfrm>
          <a:prstGeom prst="rect">
            <a:avLst/>
          </a:prstGeom>
          <a:noFill/>
          <a:ln>
            <a:noFill/>
          </a:ln>
        </p:spPr>
      </p:pic>
      <p:pic>
        <p:nvPicPr>
          <p:cNvPr descr=":mareado:" id="917" name="Google Shape;917;p115"/>
          <p:cNvPicPr preferRelativeResize="0"/>
          <p:nvPr/>
        </p:nvPicPr>
        <p:blipFill>
          <a:blip r:embed="rId39">
            <a:alphaModFix/>
          </a:blip>
          <a:stretch>
            <a:fillRect/>
          </a:stretch>
        </p:blipFill>
        <p:spPr>
          <a:xfrm>
            <a:off x="10759775" y="8870750"/>
            <a:ext cx="209550" cy="209550"/>
          </a:xfrm>
          <a:prstGeom prst="rect">
            <a:avLst/>
          </a:prstGeom>
          <a:noFill/>
          <a:ln>
            <a:noFill/>
          </a:ln>
        </p:spPr>
      </p:pic>
      <p:pic>
        <p:nvPicPr>
          <p:cNvPr descr=":aplauso:" id="918" name="Google Shape;918;p115"/>
          <p:cNvPicPr preferRelativeResize="0"/>
          <p:nvPr/>
        </p:nvPicPr>
        <p:blipFill>
          <a:blip r:embed="rId37">
            <a:alphaModFix/>
          </a:blip>
          <a:stretch>
            <a:fillRect/>
          </a:stretch>
        </p:blipFill>
        <p:spPr>
          <a:xfrm>
            <a:off x="10912175" y="9023150"/>
            <a:ext cx="152400" cy="152400"/>
          </a:xfrm>
          <a:prstGeom prst="rect">
            <a:avLst/>
          </a:prstGeom>
          <a:noFill/>
          <a:ln>
            <a:noFill/>
          </a:ln>
        </p:spPr>
      </p:pic>
      <p:pic>
        <p:nvPicPr>
          <p:cNvPr descr=":ojos_de_corazón:" id="919" name="Google Shape;919;p115"/>
          <p:cNvPicPr preferRelativeResize="0"/>
          <p:nvPr/>
        </p:nvPicPr>
        <p:blipFill>
          <a:blip r:embed="rId40">
            <a:alphaModFix/>
          </a:blip>
          <a:stretch>
            <a:fillRect/>
          </a:stretch>
        </p:blipFill>
        <p:spPr>
          <a:xfrm>
            <a:off x="11064575" y="9175550"/>
            <a:ext cx="152400" cy="152400"/>
          </a:xfrm>
          <a:prstGeom prst="rect">
            <a:avLst/>
          </a:prstGeom>
          <a:noFill/>
          <a:ln>
            <a:noFill/>
          </a:ln>
        </p:spPr>
      </p:pic>
      <p:pic>
        <p:nvPicPr>
          <p:cNvPr id="920" name="Google Shape;920;p115"/>
          <p:cNvPicPr preferRelativeResize="0"/>
          <p:nvPr/>
        </p:nvPicPr>
        <p:blipFill>
          <a:blip r:embed="rId41">
            <a:alphaModFix/>
          </a:blip>
          <a:stretch>
            <a:fillRect/>
          </a:stretch>
        </p:blipFill>
        <p:spPr>
          <a:xfrm>
            <a:off x="11216975" y="9327950"/>
            <a:ext cx="152400" cy="152400"/>
          </a:xfrm>
          <a:prstGeom prst="rect">
            <a:avLst/>
          </a:prstGeom>
          <a:noFill/>
          <a:ln>
            <a:noFill/>
          </a:ln>
        </p:spPr>
      </p:pic>
      <p:pic>
        <p:nvPicPr>
          <p:cNvPr descr=":aplauso::tono_de_piel-2:" id="921" name="Google Shape;921;p115"/>
          <p:cNvPicPr preferRelativeResize="0"/>
          <p:nvPr/>
        </p:nvPicPr>
        <p:blipFill>
          <a:blip r:embed="rId42">
            <a:alphaModFix/>
          </a:blip>
          <a:stretch>
            <a:fillRect/>
          </a:stretch>
        </p:blipFill>
        <p:spPr>
          <a:xfrm>
            <a:off x="11369375" y="9480350"/>
            <a:ext cx="152400" cy="152400"/>
          </a:xfrm>
          <a:prstGeom prst="rect">
            <a:avLst/>
          </a:prstGeom>
          <a:noFill/>
          <a:ln>
            <a:noFill/>
          </a:ln>
        </p:spPr>
      </p:pic>
      <p:pic>
        <p:nvPicPr>
          <p:cNvPr descr=":aplauso::tono_de_piel-4:" id="922" name="Google Shape;922;p115"/>
          <p:cNvPicPr preferRelativeResize="0"/>
          <p:nvPr/>
        </p:nvPicPr>
        <p:blipFill>
          <a:blip r:embed="rId43">
            <a:alphaModFix/>
          </a:blip>
          <a:stretch>
            <a:fillRect/>
          </a:stretch>
        </p:blipFill>
        <p:spPr>
          <a:xfrm>
            <a:off x="11521775" y="9632750"/>
            <a:ext cx="152400" cy="152400"/>
          </a:xfrm>
          <a:prstGeom prst="rect">
            <a:avLst/>
          </a:prstGeom>
          <a:noFill/>
          <a:ln>
            <a:noFill/>
          </a:ln>
        </p:spPr>
      </p:pic>
      <p:pic>
        <p:nvPicPr>
          <p:cNvPr id="923" name="Google Shape;923;p115"/>
          <p:cNvPicPr preferRelativeResize="0"/>
          <p:nvPr/>
        </p:nvPicPr>
        <p:blipFill>
          <a:blip r:embed="rId6">
            <a:alphaModFix/>
          </a:blip>
          <a:stretch>
            <a:fillRect/>
          </a:stretch>
        </p:blipFill>
        <p:spPr>
          <a:xfrm>
            <a:off x="11674175" y="9785150"/>
            <a:ext cx="152400" cy="152400"/>
          </a:xfrm>
          <a:prstGeom prst="rect">
            <a:avLst/>
          </a:prstGeom>
          <a:noFill/>
          <a:ln>
            <a:noFill/>
          </a:ln>
        </p:spPr>
      </p:pic>
      <p:pic>
        <p:nvPicPr>
          <p:cNvPr id="924" name="Google Shape;924;p115"/>
          <p:cNvPicPr preferRelativeResize="0"/>
          <p:nvPr/>
        </p:nvPicPr>
        <p:blipFill>
          <a:blip r:embed="rId6">
            <a:alphaModFix/>
          </a:blip>
          <a:stretch>
            <a:fillRect/>
          </a:stretch>
        </p:blipFill>
        <p:spPr>
          <a:xfrm>
            <a:off x="11826575" y="9937550"/>
            <a:ext cx="152400" cy="152400"/>
          </a:xfrm>
          <a:prstGeom prst="rect">
            <a:avLst/>
          </a:prstGeom>
          <a:noFill/>
          <a:ln>
            <a:noFill/>
          </a:ln>
        </p:spPr>
      </p:pic>
      <p:pic>
        <p:nvPicPr>
          <p:cNvPr id="925" name="Google Shape;925;p115"/>
          <p:cNvPicPr preferRelativeResize="0"/>
          <p:nvPr/>
        </p:nvPicPr>
        <p:blipFill>
          <a:blip r:embed="rId9">
            <a:alphaModFix/>
          </a:blip>
          <a:stretch>
            <a:fillRect/>
          </a:stretch>
        </p:blipFill>
        <p:spPr>
          <a:xfrm>
            <a:off x="11978975" y="10089950"/>
            <a:ext cx="152400" cy="152400"/>
          </a:xfrm>
          <a:prstGeom prst="rect">
            <a:avLst/>
          </a:prstGeom>
          <a:noFill/>
          <a:ln>
            <a:noFill/>
          </a:ln>
        </p:spPr>
      </p:pic>
      <p:pic>
        <p:nvPicPr>
          <p:cNvPr descr=":manos_levantadas:" id="926" name="Google Shape;926;p115"/>
          <p:cNvPicPr preferRelativeResize="0"/>
          <p:nvPr/>
        </p:nvPicPr>
        <p:blipFill>
          <a:blip r:embed="rId27">
            <a:alphaModFix/>
          </a:blip>
          <a:stretch>
            <a:fillRect/>
          </a:stretch>
        </p:blipFill>
        <p:spPr>
          <a:xfrm>
            <a:off x="12131375" y="10242350"/>
            <a:ext cx="152400" cy="152400"/>
          </a:xfrm>
          <a:prstGeom prst="rect">
            <a:avLst/>
          </a:prstGeom>
          <a:noFill/>
          <a:ln>
            <a:noFill/>
          </a:ln>
        </p:spPr>
      </p:pic>
      <p:pic>
        <p:nvPicPr>
          <p:cNvPr id="927" name="Google Shape;927;p115"/>
          <p:cNvPicPr preferRelativeResize="0"/>
          <p:nvPr/>
        </p:nvPicPr>
        <p:blipFill>
          <a:blip r:embed="rId6">
            <a:alphaModFix/>
          </a:blip>
          <a:stretch>
            <a:fillRect/>
          </a:stretch>
        </p:blipFill>
        <p:spPr>
          <a:xfrm>
            <a:off x="12283775" y="10394750"/>
            <a:ext cx="152400" cy="152400"/>
          </a:xfrm>
          <a:prstGeom prst="rect">
            <a:avLst/>
          </a:prstGeom>
          <a:noFill/>
          <a:ln>
            <a:noFill/>
          </a:ln>
        </p:spPr>
      </p:pic>
      <p:pic>
        <p:nvPicPr>
          <p:cNvPr descr=":aplauso:" id="928" name="Google Shape;928;p115"/>
          <p:cNvPicPr preferRelativeResize="0"/>
          <p:nvPr/>
        </p:nvPicPr>
        <p:blipFill>
          <a:blip r:embed="rId37">
            <a:alphaModFix/>
          </a:blip>
          <a:stretch>
            <a:fillRect/>
          </a:stretch>
        </p:blipFill>
        <p:spPr>
          <a:xfrm>
            <a:off x="12436175" y="10547150"/>
            <a:ext cx="152400" cy="152400"/>
          </a:xfrm>
          <a:prstGeom prst="rect">
            <a:avLst/>
          </a:prstGeom>
          <a:noFill/>
          <a:ln>
            <a:noFill/>
          </a:ln>
        </p:spPr>
      </p:pic>
      <p:pic>
        <p:nvPicPr>
          <p:cNvPr id="929" name="Google Shape;929;p115"/>
          <p:cNvPicPr preferRelativeResize="0"/>
          <p:nvPr/>
        </p:nvPicPr>
        <p:blipFill>
          <a:blip r:embed="rId44">
            <a:alphaModFix/>
          </a:blip>
          <a:stretch>
            <a:fillRect/>
          </a:stretch>
        </p:blipFill>
        <p:spPr>
          <a:xfrm>
            <a:off x="12588575" y="10699550"/>
            <a:ext cx="152400" cy="152400"/>
          </a:xfrm>
          <a:prstGeom prst="rect">
            <a:avLst/>
          </a:prstGeom>
          <a:noFill/>
          <a:ln>
            <a:noFill/>
          </a:ln>
        </p:spPr>
      </p:pic>
      <p:pic>
        <p:nvPicPr>
          <p:cNvPr descr=":marca_de_verificación_blanca:" id="930" name="Google Shape;930;p115"/>
          <p:cNvPicPr preferRelativeResize="0"/>
          <p:nvPr/>
        </p:nvPicPr>
        <p:blipFill>
          <a:blip r:embed="rId45">
            <a:alphaModFix/>
          </a:blip>
          <a:stretch>
            <a:fillRect/>
          </a:stretch>
        </p:blipFill>
        <p:spPr>
          <a:xfrm>
            <a:off x="12740975" y="10851950"/>
            <a:ext cx="152400" cy="152400"/>
          </a:xfrm>
          <a:prstGeom prst="rect">
            <a:avLst/>
          </a:prstGeom>
          <a:noFill/>
          <a:ln>
            <a:noFill/>
          </a:ln>
        </p:spPr>
      </p:pic>
      <p:pic>
        <p:nvPicPr>
          <p:cNvPr descr=":agite:" id="931" name="Google Shape;931;p115"/>
          <p:cNvPicPr preferRelativeResize="0"/>
          <p:nvPr/>
        </p:nvPicPr>
        <p:blipFill>
          <a:blip r:embed="rId46">
            <a:alphaModFix/>
          </a:blip>
          <a:stretch>
            <a:fillRect/>
          </a:stretch>
        </p:blipFill>
        <p:spPr>
          <a:xfrm>
            <a:off x="12893375" y="11004350"/>
            <a:ext cx="152400" cy="152400"/>
          </a:xfrm>
          <a:prstGeom prst="rect">
            <a:avLst/>
          </a:prstGeom>
          <a:noFill/>
          <a:ln>
            <a:noFill/>
          </a:ln>
        </p:spPr>
      </p:pic>
      <p:pic>
        <p:nvPicPr>
          <p:cNvPr id="932" name="Google Shape;932;p115"/>
          <p:cNvPicPr preferRelativeResize="0"/>
          <p:nvPr/>
        </p:nvPicPr>
        <p:blipFill>
          <a:blip r:embed="rId12">
            <a:alphaModFix/>
          </a:blip>
          <a:stretch>
            <a:fillRect/>
          </a:stretch>
        </p:blipFill>
        <p:spPr>
          <a:xfrm>
            <a:off x="13045775" y="11156750"/>
            <a:ext cx="152400" cy="152400"/>
          </a:xfrm>
          <a:prstGeom prst="rect">
            <a:avLst/>
          </a:prstGeom>
          <a:noFill/>
          <a:ln>
            <a:noFill/>
          </a:ln>
        </p:spPr>
      </p:pic>
      <p:pic>
        <p:nvPicPr>
          <p:cNvPr descr=":blob-party:" id="933" name="Google Shape;933;p115"/>
          <p:cNvPicPr preferRelativeResize="0"/>
          <p:nvPr/>
        </p:nvPicPr>
        <p:blipFill>
          <a:blip r:embed="rId47">
            <a:alphaModFix/>
          </a:blip>
          <a:stretch>
            <a:fillRect/>
          </a:stretch>
        </p:blipFill>
        <p:spPr>
          <a:xfrm>
            <a:off x="13198175" y="11309150"/>
            <a:ext cx="209550" cy="209550"/>
          </a:xfrm>
          <a:prstGeom prst="rect">
            <a:avLst/>
          </a:prstGeom>
          <a:noFill/>
          <a:ln>
            <a:noFill/>
          </a:ln>
        </p:spPr>
      </p:pic>
      <p:pic>
        <p:nvPicPr>
          <p:cNvPr descr=":bangbang:" id="934" name="Google Shape;934;p115"/>
          <p:cNvPicPr preferRelativeResize="0"/>
          <p:nvPr/>
        </p:nvPicPr>
        <p:blipFill>
          <a:blip r:embed="rId17">
            <a:alphaModFix/>
          </a:blip>
          <a:stretch>
            <a:fillRect/>
          </a:stretch>
        </p:blipFill>
        <p:spPr>
          <a:xfrm>
            <a:off x="13350575" y="11461550"/>
            <a:ext cx="209550" cy="209550"/>
          </a:xfrm>
          <a:prstGeom prst="rect">
            <a:avLst/>
          </a:prstGeom>
          <a:noFill/>
          <a:ln>
            <a:noFill/>
          </a:ln>
        </p:spPr>
      </p:pic>
      <p:pic>
        <p:nvPicPr>
          <p:cNvPr descr=":bangbang:" id="935" name="Google Shape;935;p115"/>
          <p:cNvPicPr preferRelativeResize="0"/>
          <p:nvPr/>
        </p:nvPicPr>
        <p:blipFill>
          <a:blip r:embed="rId17">
            <a:alphaModFix/>
          </a:blip>
          <a:stretch>
            <a:fillRect/>
          </a:stretch>
        </p:blipFill>
        <p:spPr>
          <a:xfrm>
            <a:off x="13502975" y="11613950"/>
            <a:ext cx="209550" cy="209550"/>
          </a:xfrm>
          <a:prstGeom prst="rect">
            <a:avLst/>
          </a:prstGeom>
          <a:noFill/>
          <a:ln>
            <a:noFill/>
          </a:ln>
        </p:spPr>
      </p:pic>
      <p:pic>
        <p:nvPicPr>
          <p:cNvPr descr=":+1:" id="936" name="Google Shape;936;p115"/>
          <p:cNvPicPr preferRelativeResize="0"/>
          <p:nvPr/>
        </p:nvPicPr>
        <p:blipFill>
          <a:blip r:embed="rId13">
            <a:alphaModFix/>
          </a:blip>
          <a:stretch>
            <a:fillRect/>
          </a:stretch>
        </p:blipFill>
        <p:spPr>
          <a:xfrm>
            <a:off x="13655375" y="11766350"/>
            <a:ext cx="152400" cy="152400"/>
          </a:xfrm>
          <a:prstGeom prst="rect">
            <a:avLst/>
          </a:prstGeom>
          <a:noFill/>
          <a:ln>
            <a:noFill/>
          </a:ln>
        </p:spPr>
      </p:pic>
      <p:pic>
        <p:nvPicPr>
          <p:cNvPr descr=":cara_de_nerd:" id="937" name="Google Shape;937;p115"/>
          <p:cNvPicPr preferRelativeResize="0"/>
          <p:nvPr/>
        </p:nvPicPr>
        <p:blipFill>
          <a:blip r:embed="rId36">
            <a:alphaModFix/>
          </a:blip>
          <a:stretch>
            <a:fillRect/>
          </a:stretch>
        </p:blipFill>
        <p:spPr>
          <a:xfrm>
            <a:off x="13807775" y="11918750"/>
            <a:ext cx="152400" cy="152400"/>
          </a:xfrm>
          <a:prstGeom prst="rect">
            <a:avLst/>
          </a:prstGeom>
          <a:noFill/>
          <a:ln>
            <a:noFill/>
          </a:ln>
        </p:spPr>
      </p:pic>
      <p:pic>
        <p:nvPicPr>
          <p:cNvPr id="938" name="Google Shape;938;p115"/>
          <p:cNvPicPr preferRelativeResize="0"/>
          <p:nvPr/>
        </p:nvPicPr>
        <p:blipFill>
          <a:blip r:embed="rId48">
            <a:alphaModFix/>
          </a:blip>
          <a:stretch>
            <a:fillRect/>
          </a:stretch>
        </p:blipFill>
        <p:spPr>
          <a:xfrm>
            <a:off x="13960175" y="12071150"/>
            <a:ext cx="342900" cy="342900"/>
          </a:xfrm>
          <a:prstGeom prst="rect">
            <a:avLst/>
          </a:prstGeom>
          <a:noFill/>
          <a:ln>
            <a:noFill/>
          </a:ln>
        </p:spPr>
      </p:pic>
      <p:sp>
        <p:nvSpPr>
          <p:cNvPr id="939" name="Google Shape;939;p115"/>
          <p:cNvSpPr txBox="1"/>
          <p:nvPr/>
        </p:nvSpPr>
        <p:spPr>
          <a:xfrm>
            <a:off x="14112575" y="12223550"/>
            <a:ext cx="3000000" cy="3000000"/>
          </a:xfrm>
          <a:prstGeom prst="rect">
            <a:avLst/>
          </a:prstGeom>
          <a:noFill/>
          <a:ln>
            <a:noFill/>
          </a:ln>
        </p:spPr>
        <p:txBody>
          <a:bodyPr anchorCtr="0" anchor="ctr" bIns="91425" lIns="91425" spcFirstLastPara="1" rIns="91425" wrap="square" tIns="91425">
            <a:noAutofit/>
          </a:bodyPr>
          <a:lstStyle/>
          <a:p>
            <a:pPr indent="0" lvl="0" marL="152400" marR="114300" rtl="0" algn="l">
              <a:lnSpc>
                <a:spcPct val="146668"/>
              </a:lnSpc>
              <a:spcBef>
                <a:spcPts val="0"/>
              </a:spcBef>
              <a:spcAft>
                <a:spcPts val="0"/>
              </a:spcAft>
              <a:buNone/>
            </a:pPr>
            <a:r>
              <a:t/>
            </a:r>
            <a:endParaRPr/>
          </a:p>
          <a:p>
            <a:pPr indent="0" lvl="0" marL="152400" marR="114300" rtl="0" algn="l">
              <a:lnSpc>
                <a:spcPct val="146668"/>
              </a:lnSpc>
              <a:spcBef>
                <a:spcPts val="0"/>
              </a:spcBef>
              <a:spcAft>
                <a:spcPts val="0"/>
              </a:spcAft>
              <a:buNone/>
            </a:pPr>
            <a:r>
              <a:rPr lang="en-GB" sz="1000"/>
              <a:t>camada-15915-dw-online</a:t>
            </a:r>
            <a:endParaRPr sz="1000"/>
          </a:p>
          <a:p>
            <a:pPr indent="0" lvl="0" marL="0" rtl="0" algn="ctr">
              <a:lnSpc>
                <a:spcPct val="115000"/>
              </a:lnSpc>
              <a:spcBef>
                <a:spcPts val="0"/>
              </a:spcBef>
              <a:spcAft>
                <a:spcPts val="0"/>
              </a:spcAft>
              <a:buNone/>
            </a:pPr>
            <a:r>
              <a:rPr lang="en-GB" sz="1000"/>
              <a:t>Añadir</a:t>
            </a:r>
            <a:endParaRPr sz="1000"/>
          </a:p>
          <a:p>
            <a:pPr indent="0" lvl="0" marL="0" rtl="0" algn="ctr">
              <a:lnSpc>
                <a:spcPct val="115000"/>
              </a:lnSpc>
              <a:spcBef>
                <a:spcPts val="0"/>
              </a:spcBef>
              <a:spcAft>
                <a:spcPts val="0"/>
              </a:spcAft>
              <a:buNone/>
            </a:pPr>
            <a:r>
              <a:rPr lang="en-GB" sz="1000"/>
              <a:t>Buscar</a:t>
            </a:r>
            <a:endParaRPr sz="1000"/>
          </a:p>
          <a:p>
            <a:pPr indent="0" lvl="0" marL="0" rtl="0" algn="ctr">
              <a:lnSpc>
                <a:spcPct val="115000"/>
              </a:lnSpc>
              <a:spcBef>
                <a:spcPts val="0"/>
              </a:spcBef>
              <a:spcAft>
                <a:spcPts val="0"/>
              </a:spcAft>
              <a:buNone/>
            </a:pPr>
            <a:r>
              <a:rPr lang="en-GB" sz="1000"/>
              <a:t>Llamar</a:t>
            </a:r>
            <a:endParaRPr sz="1000"/>
          </a:p>
          <a:p>
            <a:pPr indent="0" lvl="0" marL="0" rtl="0" algn="ctr">
              <a:lnSpc>
                <a:spcPct val="115000"/>
              </a:lnSpc>
              <a:spcBef>
                <a:spcPts val="0"/>
              </a:spcBef>
              <a:spcAft>
                <a:spcPts val="0"/>
              </a:spcAft>
              <a:buNone/>
            </a:pPr>
            <a:r>
              <a:rPr lang="en-GB" sz="1000"/>
              <a:t>Más</a:t>
            </a:r>
            <a:endParaRPr sz="1000"/>
          </a:p>
          <a:p>
            <a:pPr indent="0" lvl="0" marL="152400" marR="152400" rtl="0" algn="l">
              <a:lnSpc>
                <a:spcPct val="115000"/>
              </a:lnSpc>
              <a:spcBef>
                <a:spcPts val="300"/>
              </a:spcBef>
              <a:spcAft>
                <a:spcPts val="0"/>
              </a:spcAft>
              <a:buNone/>
            </a:pPr>
            <a:r>
              <a:rPr b="1" lang="en-GB" sz="1150"/>
              <a:t>Acerca del canal</a:t>
            </a:r>
            <a:endParaRPr b="1" sz="1150"/>
          </a:p>
          <a:p>
            <a:pPr indent="0" lvl="0" marL="152400" marR="152400" rtl="0" algn="l">
              <a:lnSpc>
                <a:spcPct val="115000"/>
              </a:lnSpc>
              <a:spcBef>
                <a:spcPts val="300"/>
              </a:spcBef>
              <a:spcAft>
                <a:spcPts val="0"/>
              </a:spcAft>
              <a:buNone/>
            </a:pPr>
            <a:r>
              <a:rPr b="1" lang="en-GB" sz="1150"/>
              <a:t>Miembros</a:t>
            </a:r>
            <a:endParaRPr b="1" sz="1150"/>
          </a:p>
          <a:p>
            <a:pPr indent="0" lvl="0" marL="152400" marR="228600" rtl="0" algn="l">
              <a:lnSpc>
                <a:spcPct val="115000"/>
              </a:lnSpc>
              <a:spcBef>
                <a:spcPts val="300"/>
              </a:spcBef>
              <a:spcAft>
                <a:spcPts val="0"/>
              </a:spcAft>
              <a:buNone/>
            </a:pPr>
            <a:r>
              <a:rPr lang="en-GB" sz="1000"/>
              <a:t>198</a:t>
            </a:r>
            <a:endParaRPr sz="1000"/>
          </a:p>
          <a:p>
            <a:pPr indent="0" lvl="0" marL="152400" marR="152400" rtl="0" algn="l">
              <a:lnSpc>
                <a:spcPct val="115000"/>
              </a:lnSpc>
              <a:spcBef>
                <a:spcPts val="300"/>
              </a:spcBef>
              <a:spcAft>
                <a:spcPts val="0"/>
              </a:spcAft>
              <a:buNone/>
            </a:pPr>
            <a:r>
              <a:rPr b="1" lang="en-GB" sz="1150"/>
              <a:t>Accesos directos</a:t>
            </a:r>
            <a:endParaRPr b="1" sz="1150"/>
          </a:p>
          <a:p>
            <a:pPr indent="0" lvl="0" marL="152400" marR="228600" rtl="0" algn="l">
              <a:lnSpc>
                <a:spcPct val="115000"/>
              </a:lnSpc>
              <a:spcBef>
                <a:spcPts val="300"/>
              </a:spcBef>
              <a:spcAft>
                <a:spcPts val="0"/>
              </a:spcAft>
              <a:buNone/>
            </a:pPr>
            <a:r>
              <a:rPr lang="en-GB" sz="1000"/>
              <a:t>0</a:t>
            </a:r>
            <a:endParaRPr sz="1000"/>
          </a:p>
          <a:p>
            <a:pPr indent="0" lvl="0" marL="152400" marR="152400" rtl="0" algn="l">
              <a:lnSpc>
                <a:spcPct val="115000"/>
              </a:lnSpc>
              <a:spcBef>
                <a:spcPts val="300"/>
              </a:spcBef>
              <a:spcAft>
                <a:spcPts val="0"/>
              </a:spcAft>
              <a:buNone/>
            </a:pPr>
            <a:r>
              <a:rPr b="1" lang="en-GB" sz="1150"/>
              <a:t>Chinchetas</a:t>
            </a:r>
            <a:endParaRPr b="1" sz="1150"/>
          </a:p>
          <a:p>
            <a:pPr indent="0" lvl="0" marL="152400" marR="228600" rtl="0" algn="l">
              <a:lnSpc>
                <a:spcPct val="115000"/>
              </a:lnSpc>
              <a:spcBef>
                <a:spcPts val="300"/>
              </a:spcBef>
              <a:spcAft>
                <a:spcPts val="0"/>
              </a:spcAft>
              <a:buNone/>
            </a:pPr>
            <a:r>
              <a:rPr lang="en-GB" sz="1000"/>
              <a:t>26</a:t>
            </a:r>
            <a:endParaRPr sz="1000"/>
          </a:p>
          <a:p>
            <a:pPr indent="-228600" lvl="0" marL="609600" marR="457200" rtl="0" algn="l">
              <a:lnSpc>
                <a:spcPct val="146668"/>
              </a:lnSpc>
              <a:spcBef>
                <a:spcPts val="600"/>
              </a:spcBef>
              <a:spcAft>
                <a:spcPts val="0"/>
              </a:spcAft>
              <a:buSzPts val="1100"/>
              <a:buNone/>
            </a:pPr>
            <a:r>
              <a:rPr lang="en-GB" sz="1150"/>
              <a:t> </a:t>
            </a:r>
            <a:r>
              <a:rPr b="1" lang="en-GB" sz="1150">
                <a:solidFill>
                  <a:schemeClr val="hlink"/>
                </a:solidFill>
                <a:uFill>
                  <a:noFill/>
                </a:uFill>
                <a:hlinkClick r:id="rId49"/>
              </a:rPr>
              <a:t>[Tutora] Josefina Forcada</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 Link a </a:t>
            </a:r>
            <a:r>
              <a:rPr lang="en-GB" sz="1150">
                <a:solidFill>
                  <a:schemeClr val="hlink"/>
                </a:solidFill>
                <a:uFill>
                  <a:noFill/>
                </a:uFill>
                <a:hlinkClick r:id="rId50"/>
              </a:rPr>
              <a:t>tarifario de web (argentina)</a:t>
            </a:r>
            <a:endParaRPr sz="1150">
              <a:solidFill>
                <a:schemeClr val="hlink"/>
              </a:solidFill>
            </a:endParaRPr>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51"/>
              </a:rPr>
              <a:t>Hoy a las 14:25</a:t>
            </a:r>
            <a:r>
              <a:rPr lang="en-GB" sz="900"/>
              <a:t> | </a:t>
            </a:r>
            <a:r>
              <a:rPr lang="en-GB" sz="900">
                <a:solidFill>
                  <a:schemeClr val="hlink"/>
                </a:solidFill>
                <a:uFill>
                  <a:noFill/>
                </a:uFill>
                <a:hlinkClick r:id="rId52"/>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53"/>
              </a:rPr>
              <a:t>Profesora - Andrea Noemí Inostroza</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54"/>
              </a:rPr>
              <a:t>https://vercel.com/</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000"/>
              <a:t>2 reacciones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55"/>
              </a:rPr>
              <a:t>Hoy a las 12:57</a:t>
            </a:r>
            <a:r>
              <a:rPr lang="en-GB" sz="900"/>
              <a:t> | </a:t>
            </a:r>
            <a:r>
              <a:rPr lang="en-GB" sz="900">
                <a:solidFill>
                  <a:schemeClr val="hlink"/>
                </a:solidFill>
                <a:uFill>
                  <a:noFill/>
                </a:uFill>
                <a:hlinkClick r:id="rId56"/>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57"/>
              </a:rPr>
              <a:t>[Tutora] Andrea Amaya</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000"/>
              <a:t>image.png</a:t>
            </a:r>
            <a:r>
              <a:rPr lang="en-GB" sz="1150"/>
              <a:t> </a:t>
            </a:r>
            <a:endParaRPr sz="115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58"/>
              </a:rPr>
              <a:t>Hoy a las 11:30</a:t>
            </a:r>
            <a:r>
              <a:rPr lang="en-GB" sz="900"/>
              <a:t> | </a:t>
            </a:r>
            <a:r>
              <a:rPr lang="en-GB" sz="900">
                <a:solidFill>
                  <a:schemeClr val="hlink"/>
                </a:solidFill>
                <a:uFill>
                  <a:noFill/>
                </a:uFill>
                <a:hlinkClick r:id="rId59"/>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60"/>
              </a:rPr>
              <a:t>[Tutor] Lautaro Montaña</a:t>
            </a:r>
            <a:endParaRPr b="1" sz="1150">
              <a:solidFill>
                <a:schemeClr val="hlink"/>
              </a:solidFill>
            </a:endParaRPr>
          </a:p>
          <a:p>
            <a:pPr indent="-228600" lvl="0" marL="609600" marR="266700" rtl="0" algn="l">
              <a:lnSpc>
                <a:spcPct val="146668"/>
              </a:lnSpc>
              <a:spcBef>
                <a:spcPts val="0"/>
              </a:spcBef>
              <a:spcAft>
                <a:spcPts val="0"/>
              </a:spcAft>
              <a:buSzPts val="1100"/>
              <a:buNone/>
            </a:pPr>
            <a:r>
              <a:rPr b="1" lang="en-GB" sz="1150"/>
              <a:t>@canal</a:t>
            </a:r>
            <a:r>
              <a:rPr lang="en-GB" sz="1150"/>
              <a:t> Les dejo el pdf por si alguien no lo tiene... </a:t>
            </a:r>
            <a:endParaRPr sz="1150"/>
          </a:p>
          <a:p>
            <a:pPr indent="-228600" lvl="0" marL="609600" marR="266700" rtl="0" algn="l">
              <a:lnSpc>
                <a:spcPct val="146668"/>
              </a:lnSpc>
              <a:spcBef>
                <a:spcPts val="0"/>
              </a:spcBef>
              <a:spcAft>
                <a:spcPts val="0"/>
              </a:spcAft>
              <a:buSzPts val="1100"/>
              <a:buNone/>
            </a:pPr>
            <a:r>
              <a:rPr lang="en-GB" sz="1000"/>
              <a:t>PDF</a:t>
            </a:r>
            <a:r>
              <a:rPr lang="en-GB" sz="1150"/>
              <a:t> </a:t>
            </a:r>
            <a:endParaRPr sz="1150"/>
          </a:p>
          <a:p>
            <a:pPr indent="-228600" lvl="0" marL="381000" marR="381000" rtl="0" algn="l">
              <a:lnSpc>
                <a:spcPct val="120000"/>
              </a:lnSpc>
              <a:spcBef>
                <a:spcPts val="0"/>
              </a:spcBef>
              <a:spcAft>
                <a:spcPts val="0"/>
              </a:spcAft>
              <a:buSzPts val="1100"/>
              <a:buNone/>
            </a:pPr>
            <a:r>
              <a:rPr b="1" lang="en-GB" sz="1200">
                <a:solidFill>
                  <a:schemeClr val="hlink"/>
                </a:solidFill>
                <a:uFill>
                  <a:noFill/>
                </a:uFill>
                <a:hlinkClick r:id="rId61"/>
              </a:rPr>
              <a:t>GIT (Paso a paso).pdf</a:t>
            </a:r>
            <a:endParaRPr b="1" sz="1200">
              <a:solidFill>
                <a:schemeClr val="hlink"/>
              </a:solidFill>
              <a:uFill>
                <a:noFill/>
              </a:uFill>
              <a:hlinkClick r:id="rId62"/>
            </a:endParaRPr>
          </a:p>
          <a:p>
            <a:pPr indent="-228600" lvl="0" marL="381000" marR="381000" rtl="0" algn="l">
              <a:spcBef>
                <a:spcPts val="0"/>
              </a:spcBef>
              <a:spcAft>
                <a:spcPts val="0"/>
              </a:spcAft>
              <a:buSzPts val="1100"/>
              <a:buNone/>
            </a:pPr>
            <a:r>
              <a:rPr lang="en-GB" sz="1000">
                <a:solidFill>
                  <a:schemeClr val="hlink"/>
                </a:solidFill>
                <a:uFill>
                  <a:noFill/>
                </a:uFill>
                <a:hlinkClick r:id="rId63"/>
              </a:rPr>
              <a:t>145 kB PDF</a:t>
            </a:r>
            <a:endParaRPr sz="1000">
              <a:solidFill>
                <a:schemeClr val="hlink"/>
              </a:solidFill>
              <a:uFill>
                <a:noFill/>
              </a:uFill>
              <a:hlinkClick r:id="rId64"/>
            </a:endParaRPr>
          </a:p>
          <a:p>
            <a:pPr indent="-228600" lvl="0" marL="381000" marR="381000" rtl="0" algn="l">
              <a:spcBef>
                <a:spcPts val="0"/>
              </a:spcBef>
              <a:spcAft>
                <a:spcPts val="0"/>
              </a:spcAft>
              <a:buSzPts val="1100"/>
              <a:buNone/>
            </a:pPr>
            <a:r>
              <a:rPr lang="en-GB" sz="1000">
                <a:solidFill>
                  <a:schemeClr val="hlink"/>
                </a:solidFill>
                <a:uFill>
                  <a:noFill/>
                </a:uFill>
                <a:hlinkClick r:id="rId65"/>
              </a:rPr>
              <a:t>145 kB — Haz clic para ver</a:t>
            </a:r>
            <a:endParaRPr sz="1000">
              <a:solidFill>
                <a:schemeClr val="hlink"/>
              </a:solidFill>
              <a:uFill>
                <a:noFill/>
              </a:uFill>
              <a:hlinkClick r:id="rId66"/>
            </a:endParaRPr>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67"/>
              </a:rPr>
              <a:t>22 may.</a:t>
            </a:r>
            <a:r>
              <a:rPr lang="en-GB" sz="900"/>
              <a:t> | </a:t>
            </a:r>
            <a:r>
              <a:rPr lang="en-GB" sz="900">
                <a:solidFill>
                  <a:schemeClr val="hlink"/>
                </a:solidFill>
                <a:uFill>
                  <a:noFill/>
                </a:uFill>
                <a:hlinkClick r:id="rId68"/>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69"/>
              </a:rPr>
              <a:t>[Tutora] Josefina Forcada</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Dejo el resumen que paso </a:t>
            </a:r>
            <a:r>
              <a:rPr lang="en-GB" sz="1150">
                <a:solidFill>
                  <a:schemeClr val="hlink"/>
                </a:solidFill>
                <a:uFill>
                  <a:noFill/>
                </a:uFill>
                <a:hlinkClick r:id="rId70"/>
              </a:rPr>
              <a:t>@(Profesor) Andrea Noemí</a:t>
            </a:r>
            <a:r>
              <a:rPr lang="en-GB" sz="1150"/>
              <a:t> por el chat de zoom:</a:t>
            </a:r>
            <a:endParaRPr sz="1150"/>
          </a:p>
          <a:p>
            <a:pPr indent="-228600" lvl="0" marL="609600" marR="266700" rtl="0" algn="l">
              <a:lnSpc>
                <a:spcPct val="146668"/>
              </a:lnSpc>
              <a:spcBef>
                <a:spcPts val="0"/>
              </a:spcBef>
              <a:spcAft>
                <a:spcPts val="0"/>
              </a:spcAft>
              <a:buSzPts val="1100"/>
              <a:buNone/>
            </a:pPr>
            <a:r>
              <a:rPr lang="en-GB" sz="1000"/>
              <a:t>PDF</a:t>
            </a:r>
            <a:r>
              <a:rPr lang="en-GB" sz="1150"/>
              <a:t> </a:t>
            </a:r>
            <a:endParaRPr sz="1150"/>
          </a:p>
          <a:p>
            <a:pPr indent="-228600" lvl="0" marL="381000" marR="381000" rtl="0" algn="l">
              <a:lnSpc>
                <a:spcPct val="120000"/>
              </a:lnSpc>
              <a:spcBef>
                <a:spcPts val="0"/>
              </a:spcBef>
              <a:spcAft>
                <a:spcPts val="0"/>
              </a:spcAft>
              <a:buSzPts val="1100"/>
              <a:buNone/>
            </a:pPr>
            <a:r>
              <a:rPr b="1" lang="en-GB" sz="1200">
                <a:solidFill>
                  <a:schemeClr val="hlink"/>
                </a:solidFill>
                <a:uFill>
                  <a:noFill/>
                </a:uFill>
                <a:hlinkClick r:id="rId71"/>
              </a:rPr>
              <a:t>Resumen Git.pdf</a:t>
            </a:r>
            <a:endParaRPr b="1" sz="1200">
              <a:solidFill>
                <a:schemeClr val="hlink"/>
              </a:solidFill>
              <a:uFill>
                <a:noFill/>
              </a:uFill>
              <a:hlinkClick r:id="rId72"/>
            </a:endParaRPr>
          </a:p>
          <a:p>
            <a:pPr indent="-228600" lvl="0" marL="381000" marR="381000" rtl="0" algn="l">
              <a:spcBef>
                <a:spcPts val="0"/>
              </a:spcBef>
              <a:spcAft>
                <a:spcPts val="0"/>
              </a:spcAft>
              <a:buSzPts val="1100"/>
              <a:buNone/>
            </a:pPr>
            <a:r>
              <a:rPr lang="en-GB" sz="1000">
                <a:solidFill>
                  <a:schemeClr val="hlink"/>
                </a:solidFill>
                <a:uFill>
                  <a:noFill/>
                </a:uFill>
                <a:hlinkClick r:id="rId73"/>
              </a:rPr>
              <a:t>452 kB PDF</a:t>
            </a:r>
            <a:endParaRPr sz="1000">
              <a:solidFill>
                <a:schemeClr val="hlink"/>
              </a:solidFill>
              <a:uFill>
                <a:noFill/>
              </a:uFill>
              <a:hlinkClick r:id="rId74"/>
            </a:endParaRPr>
          </a:p>
          <a:p>
            <a:pPr indent="-228600" lvl="0" marL="381000" marR="381000" rtl="0" algn="l">
              <a:spcBef>
                <a:spcPts val="0"/>
              </a:spcBef>
              <a:spcAft>
                <a:spcPts val="0"/>
              </a:spcAft>
              <a:buSzPts val="1100"/>
              <a:buNone/>
            </a:pPr>
            <a:r>
              <a:rPr lang="en-GB" sz="1000">
                <a:solidFill>
                  <a:schemeClr val="hlink"/>
                </a:solidFill>
                <a:uFill>
                  <a:noFill/>
                </a:uFill>
                <a:hlinkClick r:id="rId75"/>
              </a:rPr>
              <a:t>452 kB — Haz clic para ver</a:t>
            </a:r>
            <a:endParaRPr sz="1000">
              <a:solidFill>
                <a:schemeClr val="hlink"/>
              </a:solidFill>
              <a:uFill>
                <a:noFill/>
              </a:uFill>
              <a:hlinkClick r:id="rId76"/>
            </a:endParaRPr>
          </a:p>
          <a:p>
            <a:pPr indent="-228600" lvl="0" marL="609600" marR="266700" rtl="0" algn="l">
              <a:lnSpc>
                <a:spcPct val="146668"/>
              </a:lnSpc>
              <a:spcBef>
                <a:spcPts val="0"/>
              </a:spcBef>
              <a:spcAft>
                <a:spcPts val="0"/>
              </a:spcAft>
              <a:buSzPts val="1100"/>
              <a:buNone/>
            </a:pPr>
            <a:r>
              <a:rPr lang="en-GB" sz="1000"/>
              <a:t>2 reacciones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77"/>
              </a:rPr>
              <a:t>22 may.</a:t>
            </a:r>
            <a:r>
              <a:rPr lang="en-GB" sz="900"/>
              <a:t> | </a:t>
            </a:r>
            <a:r>
              <a:rPr lang="en-GB" sz="900">
                <a:solidFill>
                  <a:schemeClr val="hlink"/>
                </a:solidFill>
                <a:uFill>
                  <a:noFill/>
                </a:uFill>
                <a:hlinkClick r:id="rId78"/>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79"/>
              </a:rPr>
              <a:t>[Tutora] Agustina Pochettino</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Las entregas </a:t>
            </a:r>
            <a:r>
              <a:rPr b="1" lang="en-GB" sz="1150"/>
              <a:t>NO </a:t>
            </a:r>
            <a:r>
              <a:rPr lang="en-GB" sz="1150"/>
              <a:t>se mueven.</a:t>
            </a:r>
            <a:endParaRPr sz="1150"/>
          </a:p>
          <a:p>
            <a:pPr indent="-228600" lvl="0" marL="609600" marR="266700" rtl="0" algn="l">
              <a:lnSpc>
                <a:spcPct val="146668"/>
              </a:lnSpc>
              <a:spcBef>
                <a:spcPts val="0"/>
              </a:spcBef>
              <a:spcAft>
                <a:spcPts val="0"/>
              </a:spcAft>
              <a:buSzPts val="1100"/>
              <a:buNone/>
            </a:pPr>
            <a:r>
              <a:rPr lang="en-GB" sz="1000"/>
              <a:t>2 reacciones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80"/>
              </a:rPr>
              <a:t>22 may.</a:t>
            </a:r>
            <a:r>
              <a:rPr lang="en-GB" sz="900"/>
              <a:t> | </a:t>
            </a:r>
            <a:r>
              <a:rPr lang="en-GB" sz="900">
                <a:solidFill>
                  <a:schemeClr val="hlink"/>
                </a:solidFill>
                <a:uFill>
                  <a:noFill/>
                </a:uFill>
                <a:hlinkClick r:id="rId81"/>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82"/>
              </a:rPr>
              <a:t>[Tutora] Agustina Pochettino</a:t>
            </a:r>
            <a:endParaRPr b="1" sz="1150">
              <a:solidFill>
                <a:schemeClr val="hlink"/>
              </a:solidFill>
            </a:endParaRPr>
          </a:p>
          <a:p>
            <a:pPr indent="-228600" lvl="0" marL="609600" marR="266700" rtl="0" algn="l">
              <a:lnSpc>
                <a:spcPct val="146668"/>
              </a:lnSpc>
              <a:spcBef>
                <a:spcPts val="0"/>
              </a:spcBef>
              <a:spcAft>
                <a:spcPts val="0"/>
              </a:spcAft>
              <a:buSzPts val="1100"/>
              <a:buNone/>
            </a:pPr>
            <a:r>
              <a:rPr b="1" lang="en-GB" sz="1150"/>
              <a:t>@canal</a:t>
            </a:r>
            <a:r>
              <a:rPr lang="en-GB" sz="1150"/>
              <a:t> Buenasss  vengo a </a:t>
            </a:r>
            <a:r>
              <a:rPr b="1" lang="en-GB" sz="1150"/>
              <a:t>recordarles algo tanto a mis alumnos como al resto del curso que no son de mi tutoría</a:t>
            </a:r>
            <a:r>
              <a:rPr lang="en-GB" sz="1150"/>
              <a:t> </a:t>
            </a:r>
            <a:endParaRPr sz="1150"/>
          </a:p>
          <a:p>
            <a:pPr indent="-228600" lvl="0" marL="609600" marR="266700" rtl="0" algn="l">
              <a:lnSpc>
                <a:spcPct val="146668"/>
              </a:lnSpc>
              <a:spcBef>
                <a:spcPts val="0"/>
              </a:spcBef>
              <a:spcAft>
                <a:spcPts val="0"/>
              </a:spcAft>
              <a:buSzPts val="1100"/>
              <a:buNone/>
            </a:pPr>
            <a:r>
              <a:rPr lang="en-GB" sz="1150"/>
              <a:t>acá va el copy paste del 31/3 q les mande: </a:t>
            </a:r>
            <a:endParaRPr sz="1150"/>
          </a:p>
          <a:p>
            <a:pPr indent="-228600" lvl="0" marL="609600" marR="266700" rtl="0" algn="l">
              <a:lnSpc>
                <a:spcPct val="146668"/>
              </a:lnSpc>
              <a:spcBef>
                <a:spcPts val="0"/>
              </a:spcBef>
              <a:spcAft>
                <a:spcPts val="0"/>
              </a:spcAft>
              <a:buSzPts val="1100"/>
              <a:buNone/>
            </a:pPr>
            <a:r>
              <a:rPr lang="en-GB" sz="1150"/>
              <a:t>En el curso tienen los desafíos que se largan todas las semanas y los mismos los corregimos los tutores según las consignas que figuren en la ppt (presentación)</a:t>
            </a:r>
            <a:endParaRPr sz="1150"/>
          </a:p>
          <a:p>
            <a:pPr indent="-228600" lvl="0" marL="609600" marR="266700" rtl="0" algn="l">
              <a:lnSpc>
                <a:spcPct val="146668"/>
              </a:lnSpc>
              <a:spcBef>
                <a:spcPts val="0"/>
              </a:spcBef>
              <a:spcAft>
                <a:spcPts val="0"/>
              </a:spcAft>
              <a:buSzPts val="1100"/>
              <a:buNone/>
            </a:pPr>
            <a:r>
              <a:rPr lang="en-GB" sz="1150"/>
              <a:t>Tienen los desafíos obligatorios que si o si deben entregar para mantener la regularidad en el curso y los pueden ver de color verde - Suman puntos para el top 10</a:t>
            </a:r>
            <a:endParaRPr sz="1150"/>
          </a:p>
          <a:p>
            <a:pPr indent="-228600" lvl="0" marL="609600" marR="266700" rtl="0" algn="l">
              <a:lnSpc>
                <a:spcPct val="146668"/>
              </a:lnSpc>
              <a:spcBef>
                <a:spcPts val="0"/>
              </a:spcBef>
              <a:spcAft>
                <a:spcPts val="0"/>
              </a:spcAft>
              <a:buSzPts val="1100"/>
              <a:buNone/>
            </a:pPr>
            <a:r>
              <a:rPr lang="en-GB" sz="1150"/>
              <a:t>Después tienen los desafíos complementarios que NO son obligatorios pero que si los hacen les suma puntos para el top 10.</a:t>
            </a:r>
            <a:endParaRPr sz="1150"/>
          </a:p>
          <a:p>
            <a:pPr indent="-228600" lvl="0" marL="609600" marR="266700" rtl="0" algn="l">
              <a:lnSpc>
                <a:spcPct val="146668"/>
              </a:lnSpc>
              <a:spcBef>
                <a:spcPts val="0"/>
              </a:spcBef>
              <a:spcAft>
                <a:spcPts val="0"/>
              </a:spcAft>
              <a:buSzPts val="1100"/>
              <a:buNone/>
            </a:pPr>
            <a:r>
              <a:rPr lang="en-GB" sz="1150"/>
              <a:t>hasta ahí es lo normal y lo que vienen trabajando... ahora bien.......</a:t>
            </a:r>
            <a:endParaRPr sz="1150"/>
          </a:p>
          <a:p>
            <a:pPr indent="-228600" lvl="0" marL="609600" marR="266700" rtl="0" algn="l">
              <a:lnSpc>
                <a:spcPct val="146668"/>
              </a:lnSpc>
              <a:spcBef>
                <a:spcPts val="0"/>
              </a:spcBef>
              <a:spcAft>
                <a:spcPts val="0"/>
              </a:spcAft>
              <a:buSzPts val="1100"/>
              <a:buNone/>
            </a:pPr>
            <a:r>
              <a:rPr lang="en-GB" sz="1150"/>
              <a:t>.</a:t>
            </a:r>
            <a:endParaRPr sz="1150"/>
          </a:p>
          <a:p>
            <a:pPr indent="-228600" lvl="0" marL="609600" marR="266700" rtl="0" algn="l">
              <a:lnSpc>
                <a:spcPct val="146668"/>
              </a:lnSpc>
              <a:spcBef>
                <a:spcPts val="0"/>
              </a:spcBef>
              <a:spcAft>
                <a:spcPts val="0"/>
              </a:spcAft>
              <a:buSzPts val="1100"/>
              <a:buNone/>
            </a:pPr>
            <a:r>
              <a:rPr lang="en-GB" sz="1150"/>
              <a:t>.</a:t>
            </a:r>
            <a:endParaRPr sz="1150"/>
          </a:p>
          <a:p>
            <a:pPr indent="-228600" lvl="0" marL="609600" marR="266700" rtl="0" algn="l">
              <a:lnSpc>
                <a:spcPct val="146668"/>
              </a:lnSpc>
              <a:spcBef>
                <a:spcPts val="0"/>
              </a:spcBef>
              <a:spcAft>
                <a:spcPts val="0"/>
              </a:spcAft>
              <a:buSzPts val="1100"/>
              <a:buNone/>
            </a:pPr>
            <a:r>
              <a:rPr b="1" lang="en-GB" sz="1150"/>
              <a:t>Esto que sigue es lo que quiero recalcar hoy 19/5 </a:t>
            </a:r>
            <a:br>
              <a:rPr b="1" lang="en-GB" sz="1150"/>
            </a:br>
            <a:r>
              <a:rPr lang="en-GB" sz="1150"/>
              <a:t>.</a:t>
            </a:r>
            <a:br>
              <a:rPr lang="en-GB" sz="1150"/>
            </a:br>
            <a:r>
              <a:rPr lang="en-GB" sz="1150"/>
              <a:t>.</a:t>
            </a:r>
            <a:endParaRPr sz="1150"/>
          </a:p>
          <a:p>
            <a:pPr indent="-228600" lvl="0" marL="609600" marR="266700" rtl="0" algn="l">
              <a:lnSpc>
                <a:spcPct val="146668"/>
              </a:lnSpc>
              <a:spcBef>
                <a:spcPts val="0"/>
              </a:spcBef>
              <a:spcAft>
                <a:spcPts val="0"/>
              </a:spcAft>
              <a:buSzPts val="1100"/>
              <a:buNone/>
            </a:pPr>
            <a:r>
              <a:rPr b="1" lang="en-GB" sz="1150"/>
              <a:t>Lo más importante: </a:t>
            </a:r>
            <a:r>
              <a:rPr lang="en-GB" sz="1150"/>
              <a:t>Cada cierta cantidad de clases deben ir realizando PRE ENTREGAS de sus trabajos finales,  son OBLIGATORIAS y les vamos a avisar en clase cuando se largue una. Tienen 7 días, al igual que con los desafíos y las van a distinguir con el color Amarillo...</a:t>
            </a:r>
            <a:br>
              <a:rPr lang="en-GB" sz="1150"/>
            </a:br>
            <a:r>
              <a:rPr lang="en-GB" sz="1150"/>
              <a:t>Ahora bien, estas pre entregas tienen que cumplir con muchos requisitos ya que la idea es ver un avance de su proyecto real.</a:t>
            </a:r>
            <a:br>
              <a:rPr lang="en-GB" sz="1150"/>
            </a:br>
            <a:r>
              <a:rPr lang="en-GB" sz="1150"/>
              <a:t>En la primer clase, no se si recuerdan que fui justamente yo la que hablo y comentó cómo era el sistema de puntos de estas pre entregas dependiendo la calificación que tengan:</a:t>
            </a:r>
            <a:br>
              <a:rPr lang="en-GB" sz="1150"/>
            </a:br>
            <a:r>
              <a:rPr lang="en-GB" sz="1150"/>
              <a:t>BAJA - debe reentregar el desafío y cuando lo aprueba suma +1</a:t>
            </a:r>
            <a:br>
              <a:rPr lang="en-GB" sz="1150"/>
            </a:br>
            <a:r>
              <a:rPr lang="en-GB" sz="1150"/>
              <a:t>CORRECTA - No hace falta que rehagan el desafío, suma +3</a:t>
            </a:r>
            <a:br>
              <a:rPr lang="en-GB" sz="1150"/>
            </a:br>
            <a:r>
              <a:rPr lang="en-GB" sz="1150"/>
              <a:t>ÓPTIMA - todo perfecto, suma +5.</a:t>
            </a:r>
            <a:endParaRPr sz="1150"/>
          </a:p>
          <a:p>
            <a:pPr indent="-228600" lvl="0" marL="609600" marR="266700" rtl="0" algn="l">
              <a:lnSpc>
                <a:spcPct val="146668"/>
              </a:lnSpc>
              <a:spcBef>
                <a:spcPts val="0"/>
              </a:spcBef>
              <a:spcAft>
                <a:spcPts val="0"/>
              </a:spcAft>
              <a:buSzPts val="1100"/>
              <a:buNone/>
            </a:pPr>
            <a:r>
              <a:rPr lang="en-GB" sz="1150"/>
              <a:t>Bien.. entonces se preguntarán... </a:t>
            </a:r>
            <a:r>
              <a:rPr b="1" lang="en-GB" sz="1150"/>
              <a:t>¿Poche, cómo sabés a quien ponerle bajo, correcto u óptimo?</a:t>
            </a:r>
            <a:endParaRPr b="1" sz="1150"/>
          </a:p>
          <a:p>
            <a:pPr indent="-228600" lvl="0" marL="609600" marR="266700" rtl="0" algn="l">
              <a:lnSpc>
                <a:spcPct val="146668"/>
              </a:lnSpc>
              <a:spcBef>
                <a:spcPts val="0"/>
              </a:spcBef>
              <a:spcAft>
                <a:spcPts val="0"/>
              </a:spcAft>
              <a:buSzPts val="1100"/>
              <a:buNone/>
            </a:pPr>
            <a:r>
              <a:rPr lang="en-GB" sz="1150"/>
              <a:t>cha chan cha channnnn  ** </a:t>
            </a:r>
            <a:r>
              <a:rPr b="1" lang="en-GB" sz="1150"/>
              <a:t>ruidos de tambores</a:t>
            </a:r>
            <a:r>
              <a:rPr lang="en-GB" sz="1150"/>
              <a:t> **  </a:t>
            </a:r>
            <a:endParaRPr sz="1150"/>
          </a:p>
          <a:p>
            <a:pPr indent="-228600" lvl="0" marL="609600" marR="266700" rtl="0" algn="l">
              <a:lnSpc>
                <a:spcPct val="146668"/>
              </a:lnSpc>
              <a:spcBef>
                <a:spcPts val="0"/>
              </a:spcBef>
              <a:spcAft>
                <a:spcPts val="0"/>
              </a:spcAft>
              <a:buSzPts val="1100"/>
              <a:buNone/>
            </a:pPr>
            <a:r>
              <a:rPr lang="en-GB" sz="1150"/>
              <a:t>Los tutores corregimos las pre entregas según unas </a:t>
            </a:r>
            <a:r>
              <a:rPr b="1" lang="en-GB" sz="1150"/>
              <a:t>rúbricas de evaluación </a:t>
            </a:r>
            <a:r>
              <a:rPr lang="en-GB" sz="1150"/>
              <a:t>que están subidas al drive, van a encontrar abajo de todo una carpeta que dice "rúbricas de evaluación" y dentro tienen la del proyecto final y la de las entregas parciales.</a:t>
            </a:r>
            <a:br>
              <a:rPr lang="en-GB" sz="1150"/>
            </a:br>
            <a:r>
              <a:rPr lang="en-GB" sz="1150"/>
              <a:t>Tienen que ir viendo, dependiendo la entrega que es lo que les va pidiendo, igualmente si por ejemplo están haciendo la 2da entrega NO deben eliminar lo de la 1era, lo tienen que mantener ya que son avances.</a:t>
            </a:r>
            <a:endParaRPr sz="1150"/>
          </a:p>
          <a:p>
            <a:pPr indent="-228600" lvl="0" marL="609600" marR="266700" rtl="0" algn="l">
              <a:lnSpc>
                <a:spcPct val="146668"/>
              </a:lnSpc>
              <a:spcBef>
                <a:spcPts val="0"/>
              </a:spcBef>
              <a:spcAft>
                <a:spcPts val="0"/>
              </a:spcAft>
              <a:buSzPts val="1100"/>
              <a:buNone/>
            </a:pPr>
            <a:r>
              <a:rPr lang="en-GB" sz="1150"/>
              <a:t>Es necesario que comprendan que utilizamos las rúbricas para ser objetivos con las correcciones y justos con todos sus compañeros, </a:t>
            </a:r>
            <a:r>
              <a:rPr b="1" lang="en-GB" sz="1150"/>
              <a:t>para que todos salgan del curso aprendiendo y con un buen nivel</a:t>
            </a:r>
            <a:r>
              <a:rPr lang="en-GB" sz="1150"/>
              <a:t>, no se queden con el "hago lo mínimo para aprobar y listo"</a:t>
            </a:r>
            <a:endParaRPr sz="1150"/>
          </a:p>
          <a:p>
            <a:pPr indent="-228600" lvl="0" marL="609600" marR="266700" rtl="0" algn="l">
              <a:lnSpc>
                <a:spcPct val="146668"/>
              </a:lnSpc>
              <a:spcBef>
                <a:spcPts val="0"/>
              </a:spcBef>
              <a:spcAft>
                <a:spcPts val="0"/>
              </a:spcAft>
              <a:buSzPts val="1100"/>
              <a:buNone/>
            </a:pPr>
            <a:r>
              <a:rPr lang="en-GB" sz="1150"/>
              <a:t>Para que se aprueben las pre entregas deben estar las cosas bien como se especifica, si hay algo que NO ESTA en su trabajo (por ejemplo.. el uso de comentarios) se califica como bajo, ya que según rúbricas deberían estar.</a:t>
            </a:r>
            <a:endParaRPr sz="1150"/>
          </a:p>
          <a:p>
            <a:pPr indent="-228600" lvl="0" marL="609600" marR="266700" rtl="0" algn="l">
              <a:lnSpc>
                <a:spcPct val="146668"/>
              </a:lnSpc>
              <a:spcBef>
                <a:spcPts val="0"/>
              </a:spcBef>
              <a:spcAft>
                <a:spcPts val="0"/>
              </a:spcAft>
              <a:buSzPts val="1100"/>
              <a:buNone/>
            </a:pPr>
            <a:r>
              <a:rPr lang="en-GB" sz="1150"/>
              <a:t>Si en algún momento deben reentregar algo, así sea un desafío o una pre entrega no se enojen con la persona que les corrige, ya que si se los está diciendo es para que ajusten y no se atrasen... el curso cada vez se pone más complicado y el trabajo de la profe y de los tutores es enseñarles y corregirles.</a:t>
            </a:r>
            <a:endParaRPr sz="1150"/>
          </a:p>
          <a:p>
            <a:pPr indent="-228600" lvl="0" marL="609600" marR="266700" rtl="0" algn="l">
              <a:lnSpc>
                <a:spcPct val="146668"/>
              </a:lnSpc>
              <a:spcBef>
                <a:spcPts val="0"/>
              </a:spcBef>
              <a:spcAft>
                <a:spcPts val="0"/>
              </a:spcAft>
              <a:buSzPts val="1100"/>
              <a:buNone/>
            </a:pPr>
            <a:r>
              <a:rPr lang="en-GB" sz="1150"/>
              <a:t>Cualquier cosa estamos todos disponibles para sus consultas.</a:t>
            </a:r>
            <a:endParaRPr sz="1150"/>
          </a:p>
          <a:p>
            <a:pPr indent="-228600" lvl="0" marL="609600" marR="266700" rtl="0" algn="l">
              <a:lnSpc>
                <a:spcPct val="146668"/>
              </a:lnSpc>
              <a:spcBef>
                <a:spcPts val="0"/>
              </a:spcBef>
              <a:spcAft>
                <a:spcPts val="0"/>
              </a:spcAft>
              <a:buSzPts val="1100"/>
              <a:buNone/>
            </a:pPr>
            <a:r>
              <a:rPr lang="en-GB" sz="1150"/>
              <a:t>Link a carpeta de rúbricas: </a:t>
            </a:r>
            <a:r>
              <a:rPr lang="en-GB" sz="1150">
                <a:solidFill>
                  <a:schemeClr val="hlink"/>
                </a:solidFill>
                <a:uFill>
                  <a:noFill/>
                </a:uFill>
                <a:hlinkClick r:id="rId83"/>
              </a:rPr>
              <a:t>https://drive.google.com/drive/u/0/folders/10RsJFMftwsTi3TnXLz2QFRK-JRgZH1Ju</a:t>
            </a:r>
            <a:r>
              <a:rPr lang="en-GB" sz="1000"/>
              <a:t> (editado) </a:t>
            </a:r>
            <a:endParaRPr sz="1000"/>
          </a:p>
          <a:p>
            <a:pPr indent="-228600" lvl="0" marL="609600" marR="266700" rtl="0" algn="l">
              <a:lnSpc>
                <a:spcPct val="146668"/>
              </a:lnSpc>
              <a:spcBef>
                <a:spcPts val="0"/>
              </a:spcBef>
              <a:spcAft>
                <a:spcPts val="0"/>
              </a:spcAft>
              <a:buSzPts val="1100"/>
              <a:buNone/>
            </a:pPr>
            <a:r>
              <a:rPr lang="en-GB" sz="1000"/>
              <a:t>12 reacciones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84"/>
              </a:rPr>
              <a:t>19 may.</a:t>
            </a:r>
            <a:r>
              <a:rPr lang="en-GB" sz="900"/>
              <a:t> | </a:t>
            </a:r>
            <a:r>
              <a:rPr lang="en-GB" sz="900">
                <a:solidFill>
                  <a:schemeClr val="hlink"/>
                </a:solidFill>
                <a:uFill>
                  <a:noFill/>
                </a:uFill>
                <a:hlinkClick r:id="rId85"/>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86"/>
              </a:rPr>
              <a:t>[Tutora] Agustina Pochettino</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clase bootstrap: </a:t>
            </a:r>
            <a:r>
              <a:rPr lang="en-GB" sz="1150">
                <a:solidFill>
                  <a:schemeClr val="hlink"/>
                </a:solidFill>
                <a:uFill>
                  <a:noFill/>
                </a:uFill>
                <a:hlinkClick r:id="rId87"/>
              </a:rPr>
              <a:t>https://drive.google.com/file/d/1Yb4Acl8I2B0Yhj8nF777bliLJd8hNYfO/view?usp=sharing</a:t>
            </a:r>
            <a:endParaRPr sz="1150">
              <a:solidFill>
                <a:schemeClr val="hlink"/>
              </a:solidFill>
            </a:endParaRPr>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88"/>
              </a:rPr>
              <a:t>13 may.</a:t>
            </a:r>
            <a:r>
              <a:rPr lang="en-GB" sz="900"/>
              <a:t> | </a:t>
            </a:r>
            <a:r>
              <a:rPr lang="en-GB" sz="900">
                <a:solidFill>
                  <a:schemeClr val="hlink"/>
                </a:solidFill>
                <a:uFill>
                  <a:noFill/>
                </a:uFill>
                <a:hlinkClick r:id="rId89"/>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90"/>
              </a:rPr>
              <a:t>[Tutor] Lautaro Montaña</a:t>
            </a:r>
            <a:endParaRPr b="1" sz="1150">
              <a:solidFill>
                <a:schemeClr val="hlink"/>
              </a:solidFill>
            </a:endParaRPr>
          </a:p>
          <a:p>
            <a:pPr indent="-228600" lvl="0" marL="609600" marR="266700" rtl="0" algn="l">
              <a:lnSpc>
                <a:spcPct val="146668"/>
              </a:lnSpc>
              <a:spcBef>
                <a:spcPts val="0"/>
              </a:spcBef>
              <a:spcAft>
                <a:spcPts val="0"/>
              </a:spcAft>
              <a:buSzPts val="1100"/>
              <a:buNone/>
            </a:pPr>
            <a:r>
              <a:rPr b="1" lang="en-GB" sz="1150"/>
              <a:t>@canal</a:t>
            </a:r>
            <a:r>
              <a:rPr lang="en-GB" sz="1150"/>
              <a:t> Les dejo un </a:t>
            </a:r>
            <a:r>
              <a:rPr lang="en-GB" sz="1150">
                <a:solidFill>
                  <a:schemeClr val="hlink"/>
                </a:solidFill>
                <a:uFill>
                  <a:noFill/>
                </a:uFill>
                <a:hlinkClick r:id="rId91"/>
              </a:rPr>
              <a:t>video</a:t>
            </a:r>
            <a:r>
              <a:rPr lang="en-GB" sz="1150"/>
              <a:t>  como instalar bootstrap por cdn </a:t>
            </a:r>
            <a:endParaRPr sz="1150"/>
          </a:p>
          <a:p>
            <a:pPr indent="-228600" lvl="0" marL="609600" marR="266700" rtl="0" algn="l">
              <a:lnSpc>
                <a:spcPct val="146668"/>
              </a:lnSpc>
              <a:spcBef>
                <a:spcPts val="0"/>
              </a:spcBef>
              <a:spcAft>
                <a:spcPts val="0"/>
              </a:spcAft>
              <a:buSzPts val="1100"/>
              <a:buNone/>
            </a:pPr>
            <a:r>
              <a:rPr lang="en-GB" sz="1000"/>
              <a:t>10 reacciones</a:t>
            </a:r>
            <a:endParaRPr sz="1000"/>
          </a:p>
          <a:p>
            <a:pPr indent="-228600" lvl="0" marL="838200" marR="266700" rtl="0" algn="l">
              <a:lnSpc>
                <a:spcPct val="146668"/>
              </a:lnSpc>
              <a:spcBef>
                <a:spcPts val="0"/>
              </a:spcBef>
              <a:spcAft>
                <a:spcPts val="0"/>
              </a:spcAft>
              <a:buSzPts val="1100"/>
              <a:buNone/>
            </a:pPr>
            <a:r>
              <a:rPr lang="en-GB" sz="1000"/>
              <a:t>3 respuestas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92"/>
              </a:rPr>
              <a:t>24 abr.</a:t>
            </a:r>
            <a:r>
              <a:rPr lang="en-GB" sz="900"/>
              <a:t> | </a:t>
            </a:r>
            <a:r>
              <a:rPr lang="en-GB" sz="900">
                <a:solidFill>
                  <a:schemeClr val="hlink"/>
                </a:solidFill>
                <a:uFill>
                  <a:noFill/>
                </a:uFill>
                <a:hlinkClick r:id="rId93"/>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94"/>
              </a:rPr>
              <a:t>[Tutora] Andrea Amaya</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Recomendaciones para colores compartidas por Agus</a:t>
            </a:r>
            <a:endParaRPr sz="1150"/>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95"/>
              </a:rPr>
              <a:t>https://www.notion.so/Gradients-a73d755ed3574ceb8b13f28b75e57d2a</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96"/>
              </a:rPr>
              <a:t>https://www.notion.so/Colores-035ce37d5089421bbb22d72ffe141e54</a:t>
            </a:r>
            <a:endParaRPr sz="1150">
              <a:solidFill>
                <a:schemeClr val="hlink"/>
              </a:solidFill>
            </a:endParaRPr>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97"/>
              </a:rPr>
              <a:t>24 abr.</a:t>
            </a:r>
            <a:r>
              <a:rPr lang="en-GB" sz="900"/>
              <a:t> | </a:t>
            </a:r>
            <a:r>
              <a:rPr lang="en-GB" sz="900">
                <a:solidFill>
                  <a:schemeClr val="hlink"/>
                </a:solidFill>
                <a:uFill>
                  <a:noFill/>
                </a:uFill>
                <a:hlinkClick r:id="rId98"/>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99"/>
              </a:rPr>
              <a:t>[Tutora] Andrea Amaya</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100"/>
              </a:rPr>
              <a:t>https://color.adobe.com/es/create/color-wheel</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101"/>
              </a:rPr>
              <a:t>https://coolors.co/</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102"/>
              </a:rPr>
              <a:t>https://www.colorhexa.com/</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103"/>
              </a:rPr>
              <a:t>https://colorsupplyyy.com/app</a:t>
            </a:r>
            <a:r>
              <a:rPr lang="en-GB" sz="1150"/>
              <a:t> &lt;-- Este es el que mostró Agus</a:t>
            </a:r>
            <a:br>
              <a:rPr lang="en-GB" sz="1150"/>
            </a:br>
            <a:r>
              <a:rPr lang="en-GB" sz="1150">
                <a:solidFill>
                  <a:schemeClr val="hlink"/>
                </a:solidFill>
                <a:uFill>
                  <a:noFill/>
                </a:uFill>
                <a:hlinkClick r:id="rId104"/>
              </a:rPr>
              <a:t>https://brandcolors.net/</a:t>
            </a:r>
            <a:endParaRPr sz="1150">
              <a:solidFill>
                <a:schemeClr val="hlink"/>
              </a:solidFill>
            </a:endParaRPr>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05"/>
              </a:rPr>
              <a:t>24 abr.</a:t>
            </a:r>
            <a:r>
              <a:rPr lang="en-GB" sz="900"/>
              <a:t> | </a:t>
            </a:r>
            <a:r>
              <a:rPr lang="en-GB" sz="900">
                <a:solidFill>
                  <a:schemeClr val="hlink"/>
                </a:solidFill>
                <a:uFill>
                  <a:noFill/>
                </a:uFill>
                <a:hlinkClick r:id="rId106"/>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07"/>
              </a:rPr>
              <a:t>Soporte Coder</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 La grabación de la clase </a:t>
            </a:r>
            <a:r>
              <a:rPr b="1" lang="en-GB" sz="1150"/>
              <a:t>Complementaria Flex y Grids</a:t>
            </a:r>
            <a:r>
              <a:rPr lang="en-GB" sz="1150"/>
              <a:t> ya está disponible!, </a:t>
            </a:r>
            <a:r>
              <a:rPr lang="en-GB" sz="1150">
                <a:solidFill>
                  <a:schemeClr val="hlink"/>
                </a:solidFill>
                <a:uFill>
                  <a:noFill/>
                </a:uFill>
                <a:hlinkClick r:id="rId108"/>
              </a:rPr>
              <a:t>ver grabación</a:t>
            </a:r>
            <a:r>
              <a:rPr lang="en-GB" sz="1000"/>
              <a:t> (editado) </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09"/>
              </a:rPr>
              <a:t>20 abr.</a:t>
            </a:r>
            <a:r>
              <a:rPr lang="en-GB" sz="900"/>
              <a:t> | </a:t>
            </a:r>
            <a:r>
              <a:rPr lang="en-GB" sz="900">
                <a:solidFill>
                  <a:schemeClr val="hlink"/>
                </a:solidFill>
                <a:uFill>
                  <a:noFill/>
                </a:uFill>
                <a:hlinkClick r:id="rId110"/>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11"/>
              </a:rPr>
              <a:t>Juan Padin</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112"/>
              </a:rPr>
              <a:t>https://twitter.com/ymulenll/status/1384248324190920728</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000"/>
              <a:t>2 reacciones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13"/>
              </a:rPr>
              <a:t>19 abr.</a:t>
            </a:r>
            <a:r>
              <a:rPr lang="en-GB" sz="900"/>
              <a:t> | </a:t>
            </a:r>
            <a:r>
              <a:rPr lang="en-GB" sz="900">
                <a:solidFill>
                  <a:schemeClr val="hlink"/>
                </a:solidFill>
                <a:uFill>
                  <a:noFill/>
                </a:uFill>
                <a:hlinkClick r:id="rId114"/>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15"/>
              </a:rPr>
              <a:t>[Tutor] Gaston Mercado</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 AVISO IMPORTANTE DEL AFTER </a:t>
            </a:r>
            <a:endParaRPr sz="1150"/>
          </a:p>
          <a:p>
            <a:pPr indent="-228600" lvl="0" marL="609600" marR="266700" rtl="0" algn="l">
              <a:lnSpc>
                <a:spcPct val="146668"/>
              </a:lnSpc>
              <a:spcBef>
                <a:spcPts val="0"/>
              </a:spcBef>
              <a:spcAft>
                <a:spcPts val="0"/>
              </a:spcAft>
              <a:buSzPts val="1100"/>
              <a:buNone/>
            </a:pPr>
            <a:r>
              <a:rPr lang="en-GB" sz="1150"/>
              <a:t>Perdón las molestias chicos, pero me olvidé que los lunes tengo otra camada de tutoría de 20.30 a 22.30, por lo que voy a adelantar el after media horita, de 19.30 a 20.30 va a ser. Perdón las molestias nuevamente y los espero en ese horario, saludos!</a:t>
            </a:r>
            <a:endParaRPr sz="115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16"/>
              </a:rPr>
              <a:t>19 abr.</a:t>
            </a:r>
            <a:r>
              <a:rPr lang="en-GB" sz="900"/>
              <a:t> | </a:t>
            </a:r>
            <a:r>
              <a:rPr lang="en-GB" sz="900">
                <a:solidFill>
                  <a:schemeClr val="hlink"/>
                </a:solidFill>
                <a:uFill>
                  <a:noFill/>
                </a:uFill>
                <a:hlinkClick r:id="rId117"/>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18"/>
              </a:rPr>
              <a:t>[Tutora] Josefina Forcada</a:t>
            </a:r>
            <a:endParaRPr b="1" sz="1150">
              <a:solidFill>
                <a:schemeClr val="hlink"/>
              </a:solidFill>
            </a:endParaRPr>
          </a:p>
          <a:p>
            <a:pPr indent="-228600" lvl="0" marL="609600" marR="266700" rtl="0" algn="l">
              <a:lnSpc>
                <a:spcPct val="146668"/>
              </a:lnSpc>
              <a:spcBef>
                <a:spcPts val="0"/>
              </a:spcBef>
              <a:spcAft>
                <a:spcPts val="0"/>
              </a:spcAft>
              <a:buSzPts val="1100"/>
              <a:buNone/>
            </a:pPr>
            <a:r>
              <a:rPr b="1" lang="en-GB" sz="1150"/>
              <a:t>@canal</a:t>
            </a:r>
            <a:r>
              <a:rPr lang="en-GB" sz="1150"/>
              <a:t> </a:t>
            </a:r>
            <a:r>
              <a:rPr b="1" lang="en-GB" sz="1150"/>
              <a:t>LINKS ÚTILES DE LA CLASE DE HOY (flex, grids y MQ )</a:t>
            </a:r>
            <a:endParaRPr b="1" sz="1150"/>
          </a:p>
          <a:p>
            <a:pPr indent="-228600" lvl="1" marL="1333500" marR="266700" rtl="0" algn="l">
              <a:lnSpc>
                <a:spcPct val="115000"/>
              </a:lnSpc>
              <a:spcBef>
                <a:spcPts val="0"/>
              </a:spcBef>
              <a:spcAft>
                <a:spcPts val="0"/>
              </a:spcAft>
              <a:buSzPts val="1150"/>
              <a:buNone/>
            </a:pPr>
            <a:r>
              <a:rPr lang="en-GB" sz="1150">
                <a:solidFill>
                  <a:schemeClr val="hlink"/>
                </a:solidFill>
                <a:uFill>
                  <a:noFill/>
                </a:uFill>
                <a:hlinkClick r:id="rId119"/>
              </a:rPr>
              <a:t>https://flexboxfroggy.com/#es</a:t>
            </a:r>
            <a:endParaRPr sz="1150">
              <a:solidFill>
                <a:schemeClr val="hlink"/>
              </a:solidFill>
            </a:endParaRPr>
          </a:p>
          <a:p>
            <a:pPr indent="-228600" lvl="1" marL="1333500" marR="266700" rtl="0" algn="l">
              <a:lnSpc>
                <a:spcPct val="115000"/>
              </a:lnSpc>
              <a:spcBef>
                <a:spcPts val="0"/>
              </a:spcBef>
              <a:spcAft>
                <a:spcPts val="0"/>
              </a:spcAft>
              <a:buSzPts val="1150"/>
              <a:buNone/>
            </a:pPr>
            <a:r>
              <a:rPr lang="en-GB" sz="1150">
                <a:solidFill>
                  <a:schemeClr val="hlink"/>
                </a:solidFill>
                <a:uFill>
                  <a:noFill/>
                </a:uFill>
                <a:hlinkClick r:id="rId120"/>
              </a:rPr>
              <a:t>https://flexbox.help/</a:t>
            </a:r>
            <a:endParaRPr sz="1150">
              <a:solidFill>
                <a:schemeClr val="hlink"/>
              </a:solidFill>
            </a:endParaRPr>
          </a:p>
          <a:p>
            <a:pPr indent="-228600" lvl="1" marL="1333500" marR="266700" rtl="0" algn="l">
              <a:lnSpc>
                <a:spcPct val="115000"/>
              </a:lnSpc>
              <a:spcBef>
                <a:spcPts val="0"/>
              </a:spcBef>
              <a:spcAft>
                <a:spcPts val="0"/>
              </a:spcAft>
              <a:buSzPts val="1150"/>
              <a:buNone/>
            </a:pPr>
            <a:r>
              <a:rPr lang="en-GB" sz="1150">
                <a:solidFill>
                  <a:schemeClr val="hlink"/>
                </a:solidFill>
                <a:uFill>
                  <a:noFill/>
                </a:uFill>
                <a:hlinkClick r:id="rId121"/>
              </a:rPr>
              <a:t>https://cssgridgarden.com/#es</a:t>
            </a:r>
            <a:endParaRPr sz="1150">
              <a:solidFill>
                <a:schemeClr val="hlink"/>
              </a:solidFill>
            </a:endParaRPr>
          </a:p>
          <a:p>
            <a:pPr indent="-228600" lvl="1" marL="1333500" marR="266700" rtl="0" algn="l">
              <a:lnSpc>
                <a:spcPct val="115000"/>
              </a:lnSpc>
              <a:spcBef>
                <a:spcPts val="0"/>
              </a:spcBef>
              <a:spcAft>
                <a:spcPts val="0"/>
              </a:spcAft>
              <a:buSzPts val="1150"/>
              <a:buNone/>
            </a:pPr>
            <a:r>
              <a:rPr lang="en-GB" sz="1150">
                <a:solidFill>
                  <a:schemeClr val="hlink"/>
                </a:solidFill>
                <a:uFill>
                  <a:noFill/>
                </a:uFill>
                <a:hlinkClick r:id="rId122"/>
              </a:rPr>
              <a:t>https://blog.logrocket.com/flexbox-vs-css-grid/</a:t>
            </a:r>
            <a:endParaRPr sz="1150">
              <a:solidFill>
                <a:schemeClr val="hlink"/>
              </a:solidFill>
            </a:endParaRPr>
          </a:p>
          <a:p>
            <a:pPr indent="-228600" lvl="1" marL="1333500" marR="266700" rtl="0" algn="l">
              <a:lnSpc>
                <a:spcPct val="115000"/>
              </a:lnSpc>
              <a:spcBef>
                <a:spcPts val="0"/>
              </a:spcBef>
              <a:spcAft>
                <a:spcPts val="0"/>
              </a:spcAft>
              <a:buSzPts val="1150"/>
              <a:buNone/>
            </a:pPr>
            <a:r>
              <a:rPr lang="en-GB" sz="1150">
                <a:solidFill>
                  <a:schemeClr val="hlink"/>
                </a:solidFill>
                <a:uFill>
                  <a:noFill/>
                </a:uFill>
                <a:hlinkClick r:id="rId123"/>
              </a:rPr>
              <a:t>https://css-tricks.com/snippets/css/a-guide-to-flexbox/</a:t>
            </a:r>
            <a:endParaRPr sz="1150">
              <a:solidFill>
                <a:schemeClr val="hlink"/>
              </a:solidFill>
            </a:endParaRPr>
          </a:p>
          <a:p>
            <a:pPr indent="-228600" lvl="1" marL="1333500" marR="266700" rtl="0" algn="l">
              <a:lnSpc>
                <a:spcPct val="115000"/>
              </a:lnSpc>
              <a:spcBef>
                <a:spcPts val="0"/>
              </a:spcBef>
              <a:spcAft>
                <a:spcPts val="0"/>
              </a:spcAft>
              <a:buSzPts val="1150"/>
              <a:buNone/>
            </a:pPr>
            <a:r>
              <a:rPr lang="en-GB" sz="1150">
                <a:solidFill>
                  <a:schemeClr val="hlink"/>
                </a:solidFill>
                <a:uFill>
                  <a:noFill/>
                </a:uFill>
                <a:hlinkClick r:id="rId124"/>
              </a:rPr>
              <a:t>https://dev.to/kefimochi/understanding-flexbox-with-cats-part-1-basics-1532</a:t>
            </a:r>
            <a:endParaRPr sz="1150">
              <a:solidFill>
                <a:schemeClr val="hlink"/>
              </a:solidFill>
            </a:endParaRPr>
          </a:p>
          <a:p>
            <a:pPr indent="-228600" lvl="1" marL="1333500" marR="266700" rtl="0" algn="l">
              <a:lnSpc>
                <a:spcPct val="115000"/>
              </a:lnSpc>
              <a:spcBef>
                <a:spcPts val="0"/>
              </a:spcBef>
              <a:spcAft>
                <a:spcPts val="0"/>
              </a:spcAft>
              <a:buSzPts val="1150"/>
              <a:buNone/>
            </a:pPr>
            <a:r>
              <a:rPr lang="en-GB" sz="1150">
                <a:solidFill>
                  <a:schemeClr val="hlink"/>
                </a:solidFill>
                <a:uFill>
                  <a:noFill/>
                </a:uFill>
                <a:hlinkClick r:id="rId125"/>
              </a:rPr>
              <a:t>https://developer.mozilla.org/es/docs/Learn/CSS/CSS_layout/Grids</a:t>
            </a:r>
            <a:endParaRPr sz="1150">
              <a:solidFill>
                <a:schemeClr val="hlink"/>
              </a:solidFill>
            </a:endParaRPr>
          </a:p>
          <a:p>
            <a:pPr indent="-228600" lvl="1" marL="1333500" marR="266700" rtl="0" algn="l">
              <a:lnSpc>
                <a:spcPct val="115000"/>
              </a:lnSpc>
              <a:spcBef>
                <a:spcPts val="0"/>
              </a:spcBef>
              <a:spcAft>
                <a:spcPts val="0"/>
              </a:spcAft>
              <a:buSzPts val="1150"/>
              <a:buNone/>
            </a:pPr>
            <a:r>
              <a:rPr lang="en-GB" sz="1150">
                <a:solidFill>
                  <a:schemeClr val="hlink"/>
                </a:solidFill>
                <a:uFill>
                  <a:noFill/>
                </a:uFill>
                <a:hlinkClick r:id="rId126"/>
              </a:rPr>
              <a:t>https://developer.mozilla.org/es/</a:t>
            </a:r>
            <a:endParaRPr sz="1150">
              <a:solidFill>
                <a:schemeClr val="hlink"/>
              </a:solidFill>
            </a:endParaRPr>
          </a:p>
          <a:p>
            <a:pPr indent="-228600" lvl="1" marL="1333500" marR="266700" rtl="0" algn="l">
              <a:lnSpc>
                <a:spcPct val="115000"/>
              </a:lnSpc>
              <a:spcBef>
                <a:spcPts val="0"/>
              </a:spcBef>
              <a:spcAft>
                <a:spcPts val="0"/>
              </a:spcAft>
              <a:buSzPts val="1150"/>
              <a:buNone/>
            </a:pPr>
            <a:r>
              <a:rPr lang="en-GB" sz="1150">
                <a:solidFill>
                  <a:schemeClr val="hlink"/>
                </a:solidFill>
                <a:uFill>
                  <a:noFill/>
                </a:uFill>
                <a:hlinkClick r:id="rId127"/>
              </a:rPr>
              <a:t>https://developer.mozilla.org/es/docs/Web/CSS/Media_Queries/Using_media_queries</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150"/>
              <a:t>Ahora sí, nos vemos! Buen finde</a:t>
            </a:r>
            <a:endParaRPr sz="1150"/>
          </a:p>
          <a:p>
            <a:pPr indent="-228600" lvl="0" marL="609600" marR="266700" rtl="0" algn="l">
              <a:lnSpc>
                <a:spcPct val="146668"/>
              </a:lnSpc>
              <a:spcBef>
                <a:spcPts val="0"/>
              </a:spcBef>
              <a:spcAft>
                <a:spcPts val="0"/>
              </a:spcAft>
              <a:buSzPts val="1100"/>
              <a:buNone/>
            </a:pPr>
            <a:r>
              <a:rPr lang="en-GB" sz="1150"/>
              <a:t>(si tienen más los pueden dejar acá abajo en el hilo)</a:t>
            </a:r>
            <a:endParaRPr sz="1150"/>
          </a:p>
          <a:p>
            <a:pPr indent="-228600" lvl="0" marL="609600" marR="266700" rtl="0" algn="l">
              <a:lnSpc>
                <a:spcPct val="146668"/>
              </a:lnSpc>
              <a:spcBef>
                <a:spcPts val="0"/>
              </a:spcBef>
              <a:spcAft>
                <a:spcPts val="0"/>
              </a:spcAft>
              <a:buSzPts val="1100"/>
              <a:buNone/>
            </a:pPr>
            <a:r>
              <a:rPr lang="en-GB" sz="1000"/>
              <a:t>6 reacciones</a:t>
            </a:r>
            <a:endParaRPr sz="1000"/>
          </a:p>
          <a:p>
            <a:pPr indent="-228600" lvl="0" marL="838200" marR="266700" rtl="0" algn="l">
              <a:lnSpc>
                <a:spcPct val="146668"/>
              </a:lnSpc>
              <a:spcBef>
                <a:spcPts val="0"/>
              </a:spcBef>
              <a:spcAft>
                <a:spcPts val="0"/>
              </a:spcAft>
              <a:buSzPts val="1100"/>
              <a:buNone/>
            </a:pPr>
            <a:r>
              <a:rPr lang="en-GB" sz="1000"/>
              <a:t>1 respuesta</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28"/>
              </a:rPr>
              <a:t>17 abr.</a:t>
            </a:r>
            <a:r>
              <a:rPr lang="en-GB" sz="900"/>
              <a:t> | </a:t>
            </a:r>
            <a:r>
              <a:rPr lang="en-GB" sz="900">
                <a:solidFill>
                  <a:schemeClr val="hlink"/>
                </a:solidFill>
                <a:uFill>
                  <a:noFill/>
                </a:uFill>
                <a:hlinkClick r:id="rId129"/>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30"/>
              </a:rPr>
              <a:t>[Tutor] Gaston Mercado</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Buenas chicos, les mencioné recién en la clase pero se los dejo por acá también, esta semana voy a estar encargado del after de flex y grids, seguramente sea el lunes de 19a20 o 20a21hs (confirmo mismo lunes a la mañana o mediodía el horario). Voy a estar mostrando como usar flex y grids en una página real (y también respondiendo consultas) y va a estar bastante piola, los que puedan estar los espero y sino también queda grabado!</a:t>
            </a:r>
            <a:endParaRPr sz="1150"/>
          </a:p>
          <a:p>
            <a:pPr indent="-228600" lvl="0" marL="609600" marR="266700" rtl="0" algn="l">
              <a:lnSpc>
                <a:spcPct val="146668"/>
              </a:lnSpc>
              <a:spcBef>
                <a:spcPts val="0"/>
              </a:spcBef>
              <a:spcAft>
                <a:spcPts val="0"/>
              </a:spcAft>
              <a:buSzPts val="1100"/>
              <a:buNone/>
            </a:pPr>
            <a:r>
              <a:rPr lang="en-GB" sz="1000"/>
              <a:t>3 reacciones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31"/>
              </a:rPr>
              <a:t>17 abr.</a:t>
            </a:r>
            <a:r>
              <a:rPr lang="en-GB" sz="900"/>
              <a:t> | </a:t>
            </a:r>
            <a:r>
              <a:rPr lang="en-GB" sz="900">
                <a:solidFill>
                  <a:schemeClr val="hlink"/>
                </a:solidFill>
                <a:uFill>
                  <a:noFill/>
                </a:uFill>
                <a:hlinkClick r:id="rId132"/>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33"/>
              </a:rPr>
              <a:t>[Tutora] Agustina Pochettino</a:t>
            </a:r>
            <a:endParaRPr b="1" sz="1150">
              <a:solidFill>
                <a:schemeClr val="hlink"/>
              </a:solidFill>
            </a:endParaRPr>
          </a:p>
          <a:p>
            <a:pPr indent="-228600" lvl="0" marL="609600" marR="266700" rtl="0" algn="l">
              <a:lnSpc>
                <a:spcPct val="146668"/>
              </a:lnSpc>
              <a:spcBef>
                <a:spcPts val="0"/>
              </a:spcBef>
              <a:spcAft>
                <a:spcPts val="0"/>
              </a:spcAft>
              <a:buSzPts val="1100"/>
              <a:buNone/>
            </a:pPr>
            <a:r>
              <a:rPr b="1" lang="en-GB" sz="1150"/>
              <a:t>@canal</a:t>
            </a:r>
            <a:r>
              <a:rPr lang="en-GB" sz="1150"/>
              <a:t> les dejo el link directo a las rúbricas de evaluación para que vean que se evalúa en la primer entrega parcial.</a:t>
            </a:r>
            <a:endParaRPr sz="1150"/>
          </a:p>
          <a:p>
            <a:pPr indent="-228600" lvl="0" marL="609600" marR="266700" rtl="0" algn="l">
              <a:lnSpc>
                <a:spcPct val="146668"/>
              </a:lnSpc>
              <a:spcBef>
                <a:spcPts val="0"/>
              </a:spcBef>
              <a:spcAft>
                <a:spcPts val="0"/>
              </a:spcAft>
              <a:buSzPts val="1100"/>
              <a:buNone/>
            </a:pPr>
            <a:r>
              <a:rPr lang="en-GB" sz="1150"/>
              <a:t>Tengan en cuenta que lo que figura ahí debe estar si o si, si no está en el trabajo se califica como bajo.</a:t>
            </a:r>
            <a:endParaRPr sz="1150"/>
          </a:p>
          <a:p>
            <a:pPr indent="-228600" lvl="0" marL="609600" marR="266700" rtl="0" algn="l">
              <a:lnSpc>
                <a:spcPct val="146668"/>
              </a:lnSpc>
              <a:spcBef>
                <a:spcPts val="0"/>
              </a:spcBef>
              <a:spcAft>
                <a:spcPts val="0"/>
              </a:spcAft>
              <a:buSzPts val="1100"/>
              <a:buNone/>
            </a:pPr>
            <a:r>
              <a:rPr lang="en-GB" sz="1150"/>
              <a:t>Depende de la nota que quieran vean que necesitan.</a:t>
            </a:r>
            <a:endParaRPr sz="1150"/>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134"/>
              </a:rPr>
              <a:t>https://docs.google.com/document/d/15rrLkGE0N0N26U9iEx_FyJzDzJUqDRL3UODXLYsxMFI</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000"/>
              <a:t>7 reacciones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35"/>
              </a:rPr>
              <a:t>15 abr.</a:t>
            </a:r>
            <a:r>
              <a:rPr lang="en-GB" sz="900"/>
              <a:t> | </a:t>
            </a:r>
            <a:r>
              <a:rPr lang="en-GB" sz="900">
                <a:solidFill>
                  <a:schemeClr val="hlink"/>
                </a:solidFill>
                <a:uFill>
                  <a:noFill/>
                </a:uFill>
                <a:hlinkClick r:id="rId136"/>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37"/>
              </a:rPr>
              <a:t>[Tutora] Agustina Pochettino</a:t>
            </a:r>
            <a:endParaRPr b="1" sz="1150">
              <a:solidFill>
                <a:schemeClr val="hlink"/>
              </a:solidFill>
            </a:endParaRPr>
          </a:p>
          <a:p>
            <a:pPr indent="-228600" lvl="0" marL="609600" marR="266700" rtl="0" algn="l">
              <a:lnSpc>
                <a:spcPct val="146668"/>
              </a:lnSpc>
              <a:spcBef>
                <a:spcPts val="0"/>
              </a:spcBef>
              <a:spcAft>
                <a:spcPts val="0"/>
              </a:spcAft>
              <a:buSzPts val="1100"/>
              <a:buNone/>
            </a:pPr>
            <a:r>
              <a:rPr b="1" lang="en-GB" sz="1150"/>
              <a:t>@canal</a:t>
            </a:r>
            <a:r>
              <a:rPr lang="en-GB" sz="1150"/>
              <a:t> Buenasss  quería comentarles algunas cosas para que ya lo vayan sabiendo:</a:t>
            </a:r>
            <a:endParaRPr sz="1150"/>
          </a:p>
          <a:p>
            <a:pPr indent="-228600" lvl="0" marL="609600" marR="266700" rtl="0" algn="l">
              <a:lnSpc>
                <a:spcPct val="146668"/>
              </a:lnSpc>
              <a:spcBef>
                <a:spcPts val="0"/>
              </a:spcBef>
              <a:spcAft>
                <a:spcPts val="0"/>
              </a:spcAft>
              <a:buSzPts val="1100"/>
              <a:buNone/>
            </a:pPr>
            <a:r>
              <a:rPr lang="en-GB" sz="1150"/>
              <a:t>En el curso tienen los desafíos que se largan todas las semanas y los mismos los corregimos los tutores según las consignas que figuren en la ppt (presentación)</a:t>
            </a:r>
            <a:endParaRPr sz="1150"/>
          </a:p>
          <a:p>
            <a:pPr indent="-228600" lvl="0" marL="609600" marR="266700" rtl="0" algn="l">
              <a:lnSpc>
                <a:spcPct val="146668"/>
              </a:lnSpc>
              <a:spcBef>
                <a:spcPts val="0"/>
              </a:spcBef>
              <a:spcAft>
                <a:spcPts val="0"/>
              </a:spcAft>
              <a:buSzPts val="1100"/>
              <a:buNone/>
            </a:pPr>
            <a:r>
              <a:rPr lang="en-GB" sz="1150"/>
              <a:t>Tienen los desafíos obligatorios que si o si deben entregar para mantener la regularidad en el curso y los pueden ver de color verde - Suman puntos para el top 10</a:t>
            </a:r>
            <a:endParaRPr sz="1150"/>
          </a:p>
          <a:p>
            <a:pPr indent="-228600" lvl="0" marL="609600" marR="266700" rtl="0" algn="l">
              <a:lnSpc>
                <a:spcPct val="146668"/>
              </a:lnSpc>
              <a:spcBef>
                <a:spcPts val="0"/>
              </a:spcBef>
              <a:spcAft>
                <a:spcPts val="0"/>
              </a:spcAft>
              <a:buSzPts val="1100"/>
              <a:buNone/>
            </a:pPr>
            <a:r>
              <a:rPr lang="en-GB" sz="1150"/>
              <a:t>Después tienen los desafíos complementarios que NO son obligatorios pero que si los hacen les suma puntos para el top 10.</a:t>
            </a:r>
            <a:endParaRPr sz="1150"/>
          </a:p>
          <a:p>
            <a:pPr indent="-228600" lvl="0" marL="609600" marR="266700" rtl="0" algn="l">
              <a:lnSpc>
                <a:spcPct val="146668"/>
              </a:lnSpc>
              <a:spcBef>
                <a:spcPts val="0"/>
              </a:spcBef>
              <a:spcAft>
                <a:spcPts val="0"/>
              </a:spcAft>
              <a:buSzPts val="1100"/>
              <a:buNone/>
            </a:pPr>
            <a:r>
              <a:rPr lang="en-GB" sz="1150"/>
              <a:t>hasta ahí es lo normal y lo que vienen trabajando... ahora bien.......</a:t>
            </a:r>
            <a:endParaRPr sz="1150"/>
          </a:p>
          <a:p>
            <a:pPr indent="-228600" lvl="0" marL="609600" marR="266700" rtl="0" algn="l">
              <a:lnSpc>
                <a:spcPct val="146668"/>
              </a:lnSpc>
              <a:spcBef>
                <a:spcPts val="0"/>
              </a:spcBef>
              <a:spcAft>
                <a:spcPts val="0"/>
              </a:spcAft>
              <a:buSzPts val="1100"/>
              <a:buNone/>
            </a:pPr>
            <a:r>
              <a:rPr b="1" lang="en-GB" sz="1150"/>
              <a:t>Lo más importante: </a:t>
            </a:r>
            <a:r>
              <a:rPr lang="en-GB" sz="1150"/>
              <a:t>Cada cierta cantidad de clases deben ir realizando PRE ENTREGAS de sus trabajos finales,  son OBLIGATORIAS y les vamos a avisar en clase cuando se largue una. Tienen 7 días, al igual que con los desafíos y las van a distinguir con el color Amarillo...</a:t>
            </a:r>
            <a:endParaRPr sz="1150"/>
          </a:p>
          <a:p>
            <a:pPr indent="-228600" lvl="0" marL="609600" marR="266700" rtl="0" algn="l">
              <a:lnSpc>
                <a:spcPct val="146668"/>
              </a:lnSpc>
              <a:spcBef>
                <a:spcPts val="0"/>
              </a:spcBef>
              <a:spcAft>
                <a:spcPts val="0"/>
              </a:spcAft>
              <a:buSzPts val="1100"/>
              <a:buNone/>
            </a:pPr>
            <a:r>
              <a:rPr lang="en-GB" sz="1150"/>
              <a:t>Ahora bien, estas pre entregas tienen que cumplir con muchos requisitos ya que la idea es ver un avance de su proyecto real.</a:t>
            </a:r>
            <a:endParaRPr sz="1150"/>
          </a:p>
          <a:p>
            <a:pPr indent="-228600" lvl="0" marL="609600" marR="266700" rtl="0" algn="l">
              <a:lnSpc>
                <a:spcPct val="146668"/>
              </a:lnSpc>
              <a:spcBef>
                <a:spcPts val="0"/>
              </a:spcBef>
              <a:spcAft>
                <a:spcPts val="0"/>
              </a:spcAft>
              <a:buSzPts val="1100"/>
              <a:buNone/>
            </a:pPr>
            <a:r>
              <a:rPr lang="en-GB" sz="1150"/>
              <a:t>En la primer clase, no se si recuerdan que fui justamente yo la que hablo y comentó cómo era el sistema de puntos de estas pre entregas dependiendo la calificación que tengan:</a:t>
            </a:r>
            <a:endParaRPr sz="1150"/>
          </a:p>
          <a:p>
            <a:pPr indent="-228600" lvl="0" marL="609600" marR="266700" rtl="0" algn="l">
              <a:lnSpc>
                <a:spcPct val="146668"/>
              </a:lnSpc>
              <a:spcBef>
                <a:spcPts val="0"/>
              </a:spcBef>
              <a:spcAft>
                <a:spcPts val="0"/>
              </a:spcAft>
              <a:buSzPts val="1100"/>
              <a:buNone/>
            </a:pPr>
            <a:r>
              <a:rPr lang="en-GB" sz="1150"/>
              <a:t>BAJA - debe reentregar el desafío y cuando lo aprueba suma +1</a:t>
            </a:r>
            <a:br>
              <a:rPr lang="en-GB" sz="1150"/>
            </a:br>
            <a:r>
              <a:rPr lang="en-GB" sz="1150"/>
              <a:t>CORRECTA - No hace falta que rehagan el desafío, suma +3</a:t>
            </a:r>
            <a:br>
              <a:rPr lang="en-GB" sz="1150"/>
            </a:br>
            <a:r>
              <a:rPr lang="en-GB" sz="1150"/>
              <a:t>ÓPTIMA - todo perfecto, suma +5.</a:t>
            </a:r>
            <a:endParaRPr sz="1150"/>
          </a:p>
          <a:p>
            <a:pPr indent="-228600" lvl="0" marL="609600" marR="266700" rtl="0" algn="l">
              <a:lnSpc>
                <a:spcPct val="146668"/>
              </a:lnSpc>
              <a:spcBef>
                <a:spcPts val="0"/>
              </a:spcBef>
              <a:spcAft>
                <a:spcPts val="0"/>
              </a:spcAft>
              <a:buSzPts val="1100"/>
              <a:buNone/>
            </a:pPr>
            <a:r>
              <a:rPr lang="en-GB" sz="1150"/>
              <a:t>Bien.. entonces se preguntarán... </a:t>
            </a:r>
            <a:r>
              <a:rPr b="1" lang="en-GB" sz="1150"/>
              <a:t>¿Poche, cómo sabés a quien ponerle bajo, correcto u óptimo?</a:t>
            </a:r>
            <a:endParaRPr b="1" sz="1150"/>
          </a:p>
          <a:p>
            <a:pPr indent="-228600" lvl="0" marL="609600" marR="266700" rtl="0" algn="l">
              <a:lnSpc>
                <a:spcPct val="146668"/>
              </a:lnSpc>
              <a:spcBef>
                <a:spcPts val="0"/>
              </a:spcBef>
              <a:spcAft>
                <a:spcPts val="0"/>
              </a:spcAft>
              <a:buSzPts val="1100"/>
              <a:buNone/>
            </a:pPr>
            <a:r>
              <a:rPr lang="en-GB" sz="1150"/>
              <a:t>cha chan cha channnnn  ** </a:t>
            </a:r>
            <a:r>
              <a:rPr b="1" lang="en-GB" sz="1150"/>
              <a:t>ruidos de tambores</a:t>
            </a:r>
            <a:r>
              <a:rPr lang="en-GB" sz="1150"/>
              <a:t> **  </a:t>
            </a:r>
            <a:endParaRPr sz="1150"/>
          </a:p>
          <a:p>
            <a:pPr indent="-228600" lvl="0" marL="609600" marR="266700" rtl="0" algn="l">
              <a:lnSpc>
                <a:spcPct val="146668"/>
              </a:lnSpc>
              <a:spcBef>
                <a:spcPts val="0"/>
              </a:spcBef>
              <a:spcAft>
                <a:spcPts val="0"/>
              </a:spcAft>
              <a:buSzPts val="1100"/>
              <a:buNone/>
            </a:pPr>
            <a:r>
              <a:rPr lang="en-GB" sz="1150"/>
              <a:t>Los tutores corregimos las pre entregas según unas </a:t>
            </a:r>
            <a:r>
              <a:rPr b="1" lang="en-GB" sz="1150"/>
              <a:t>rúbricas de evaluación </a:t>
            </a:r>
            <a:r>
              <a:rPr lang="en-GB" sz="1150"/>
              <a:t>que están subidas al drive, van a encontrar abajo de todo una carpeta que dice "rúbricas de evaluación" y dentro tienen la del proyecto final y la de las entregas parciales.</a:t>
            </a:r>
            <a:br>
              <a:rPr lang="en-GB" sz="1150"/>
            </a:br>
            <a:r>
              <a:rPr lang="en-GB" sz="1150"/>
              <a:t>Tienen que ir viendo, dependiendo la entrega que es lo que les va pidiendo, igualmente si por ejemplo están haciendo la 2da entrega NO deben eliminar lo de la 1era, lo tienen que mantener ya que son avances.</a:t>
            </a:r>
            <a:endParaRPr sz="1150"/>
          </a:p>
          <a:p>
            <a:pPr indent="-228600" lvl="0" marL="609600" marR="266700" rtl="0" algn="l">
              <a:lnSpc>
                <a:spcPct val="146668"/>
              </a:lnSpc>
              <a:spcBef>
                <a:spcPts val="0"/>
              </a:spcBef>
              <a:spcAft>
                <a:spcPts val="0"/>
              </a:spcAft>
              <a:buSzPts val="1100"/>
              <a:buNone/>
            </a:pPr>
            <a:r>
              <a:rPr lang="en-GB" sz="1150"/>
              <a:t>Es necesario que comprendan que utilizamos las rúbricas para ser objetivos con las correcciones y justos con todos sus compañeros, </a:t>
            </a:r>
            <a:r>
              <a:rPr b="1" lang="en-GB" sz="1150"/>
              <a:t>para que todos salgan del curso aprendiendo y con un buen nivel</a:t>
            </a:r>
            <a:r>
              <a:rPr lang="en-GB" sz="1150"/>
              <a:t>, no se queden con el "hago lo mínimo para aprobar y listo"</a:t>
            </a:r>
            <a:endParaRPr sz="1150"/>
          </a:p>
          <a:p>
            <a:pPr indent="-228600" lvl="0" marL="609600" marR="266700" rtl="0" algn="l">
              <a:lnSpc>
                <a:spcPct val="146668"/>
              </a:lnSpc>
              <a:spcBef>
                <a:spcPts val="0"/>
              </a:spcBef>
              <a:spcAft>
                <a:spcPts val="0"/>
              </a:spcAft>
              <a:buSzPts val="1100"/>
              <a:buNone/>
            </a:pPr>
            <a:r>
              <a:rPr lang="en-GB" sz="1150"/>
              <a:t>Para que se aprueben las pre entregas deben estar las cosas bien como se especifica, si hay algo que NO ESTA en su trabajo (por ejemplo.. el uso de comentarios) se califica como bajo, ya que según rúbricas deberían estar.</a:t>
            </a:r>
            <a:endParaRPr sz="1150"/>
          </a:p>
          <a:p>
            <a:pPr indent="-228600" lvl="0" marL="609600" marR="266700" rtl="0" algn="l">
              <a:lnSpc>
                <a:spcPct val="146668"/>
              </a:lnSpc>
              <a:spcBef>
                <a:spcPts val="0"/>
              </a:spcBef>
              <a:spcAft>
                <a:spcPts val="0"/>
              </a:spcAft>
              <a:buSzPts val="1100"/>
              <a:buNone/>
            </a:pPr>
            <a:r>
              <a:rPr lang="en-GB" sz="1150"/>
              <a:t>Si en algún momento deben reentregar algo, así sea un desafío o una pre entrega no se enojen con la persona que les corrige, ya que si se los está diciendo es para que ajusten y no se atrasen... el curso cada vez se pone más complicado y el trabajo de la profe y de los tutores es enseñarles y corregirles.</a:t>
            </a:r>
            <a:endParaRPr sz="1150"/>
          </a:p>
          <a:p>
            <a:pPr indent="-228600" lvl="0" marL="609600" marR="266700" rtl="0" algn="l">
              <a:lnSpc>
                <a:spcPct val="146668"/>
              </a:lnSpc>
              <a:spcBef>
                <a:spcPts val="0"/>
              </a:spcBef>
              <a:spcAft>
                <a:spcPts val="0"/>
              </a:spcAft>
              <a:buSzPts val="1100"/>
              <a:buNone/>
            </a:pPr>
            <a:r>
              <a:rPr lang="en-GB" sz="1150"/>
              <a:t>Cualquier cosa estamos todos disponibles para sus consultas.</a:t>
            </a:r>
            <a:endParaRPr sz="1150"/>
          </a:p>
          <a:p>
            <a:pPr indent="-228600" lvl="0" marL="609600" marR="266700" rtl="0" algn="l">
              <a:lnSpc>
                <a:spcPct val="146668"/>
              </a:lnSpc>
              <a:spcBef>
                <a:spcPts val="0"/>
              </a:spcBef>
              <a:spcAft>
                <a:spcPts val="0"/>
              </a:spcAft>
              <a:buSzPts val="1100"/>
              <a:buNone/>
            </a:pPr>
            <a:r>
              <a:rPr lang="en-GB" sz="1150"/>
              <a:t>Link a carpeta de rúbricas: </a:t>
            </a:r>
            <a:r>
              <a:rPr lang="en-GB" sz="1150">
                <a:solidFill>
                  <a:schemeClr val="hlink"/>
                </a:solidFill>
                <a:uFill>
                  <a:noFill/>
                </a:uFill>
                <a:hlinkClick r:id="rId138"/>
              </a:rPr>
              <a:t>https://drive.google.com/drive/u/0/folders/10RsJFMftwsTi3TnXLz2QFRK-JRgZH1Ju</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000"/>
              <a:t>19 reacciones</a:t>
            </a:r>
            <a:endParaRPr sz="1000"/>
          </a:p>
          <a:p>
            <a:pPr indent="-228600" lvl="0" marL="838200" marR="266700" rtl="0" algn="l">
              <a:lnSpc>
                <a:spcPct val="146668"/>
              </a:lnSpc>
              <a:spcBef>
                <a:spcPts val="0"/>
              </a:spcBef>
              <a:spcAft>
                <a:spcPts val="0"/>
              </a:spcAft>
              <a:buSzPts val="1100"/>
              <a:buNone/>
            </a:pPr>
            <a:r>
              <a:rPr lang="en-GB" sz="1000"/>
              <a:t>2 respuestas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39"/>
              </a:rPr>
              <a:t>31 mar.</a:t>
            </a:r>
            <a:r>
              <a:rPr lang="en-GB" sz="900"/>
              <a:t> | </a:t>
            </a:r>
            <a:r>
              <a:rPr lang="en-GB" sz="900">
                <a:solidFill>
                  <a:schemeClr val="hlink"/>
                </a:solidFill>
                <a:uFill>
                  <a:noFill/>
                </a:uFill>
                <a:hlinkClick r:id="rId140"/>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41"/>
              </a:rPr>
              <a:t>Mateo Gonzalez Zugasti</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no sé si ya lo pasaron, pero hay una piba que hace apuntes increíbles de varios lenguajes, tiene este de css </a:t>
            </a:r>
            <a:r>
              <a:rPr lang="en-GB" sz="1150">
                <a:solidFill>
                  <a:schemeClr val="hlink"/>
                </a:solidFill>
                <a:uFill>
                  <a:noFill/>
                </a:uFill>
                <a:hlinkClick r:id="rId142"/>
              </a:rPr>
              <a:t>https://drive.google.com/file/d/1WqIw3tPS6gNhEnma7iHl-PEfByKSIYGK/view</a:t>
            </a:r>
            <a:r>
              <a:rPr lang="en-GB" sz="1150"/>
              <a:t> </a:t>
            </a:r>
            <a:endParaRPr sz="1150"/>
          </a:p>
          <a:p>
            <a:pPr indent="-228600" lvl="0" marL="609600" marR="266700" rtl="0" algn="l">
              <a:lnSpc>
                <a:spcPct val="146668"/>
              </a:lnSpc>
              <a:spcBef>
                <a:spcPts val="0"/>
              </a:spcBef>
              <a:spcAft>
                <a:spcPts val="0"/>
              </a:spcAft>
              <a:buSzPts val="1100"/>
              <a:buNone/>
            </a:pPr>
            <a:r>
              <a:rPr lang="en-GB" sz="1000"/>
              <a:t>6 reacciones</a:t>
            </a:r>
            <a:endParaRPr sz="1000"/>
          </a:p>
          <a:p>
            <a:pPr indent="-228600" lvl="0" marL="838200" marR="266700" rtl="0" algn="l">
              <a:lnSpc>
                <a:spcPct val="146668"/>
              </a:lnSpc>
              <a:spcBef>
                <a:spcPts val="0"/>
              </a:spcBef>
              <a:spcAft>
                <a:spcPts val="0"/>
              </a:spcAft>
              <a:buSzPts val="1100"/>
              <a:buNone/>
            </a:pPr>
            <a:r>
              <a:rPr lang="en-GB" sz="1000"/>
              <a:t>6 respuestas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43"/>
              </a:rPr>
              <a:t>27 mar.</a:t>
            </a:r>
            <a:r>
              <a:rPr lang="en-GB" sz="900"/>
              <a:t> | </a:t>
            </a:r>
            <a:r>
              <a:rPr lang="en-GB" sz="900">
                <a:solidFill>
                  <a:schemeClr val="hlink"/>
                </a:solidFill>
                <a:uFill>
                  <a:noFill/>
                </a:uFill>
                <a:hlinkClick r:id="rId144"/>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45"/>
              </a:rPr>
              <a:t>Juan Ignacio López Guardone</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diferencia entre Label y Legend</a:t>
            </a:r>
            <a:endParaRPr sz="1150"/>
          </a:p>
          <a:p>
            <a:pPr indent="-228600" lvl="0" marL="609600" marR="266700" rtl="0" algn="l">
              <a:lnSpc>
                <a:spcPct val="146668"/>
              </a:lnSpc>
              <a:spcBef>
                <a:spcPts val="0"/>
              </a:spcBef>
              <a:spcAft>
                <a:spcPts val="0"/>
              </a:spcAft>
              <a:buSzPts val="1100"/>
              <a:buNone/>
            </a:pPr>
            <a:r>
              <a:rPr lang="en-GB" sz="1000"/>
              <a:t>image.png</a:t>
            </a:r>
            <a:r>
              <a:rPr lang="en-GB" sz="1150"/>
              <a:t> </a:t>
            </a:r>
            <a:endParaRPr sz="1150"/>
          </a:p>
          <a:p>
            <a:pPr indent="-228600" lvl="0" marL="609600" marR="266700" rtl="0" algn="l">
              <a:lnSpc>
                <a:spcPct val="146668"/>
              </a:lnSpc>
              <a:spcBef>
                <a:spcPts val="0"/>
              </a:spcBef>
              <a:spcAft>
                <a:spcPts val="0"/>
              </a:spcAft>
              <a:buSzPts val="1100"/>
              <a:buNone/>
            </a:pPr>
            <a:r>
              <a:rPr lang="en-GB" sz="1000"/>
              <a:t>15 reacciones</a:t>
            </a:r>
            <a:endParaRPr sz="1000"/>
          </a:p>
          <a:p>
            <a:pPr indent="-228600" lvl="0" marL="838200" marR="266700" rtl="0" algn="l">
              <a:lnSpc>
                <a:spcPct val="146668"/>
              </a:lnSpc>
              <a:spcBef>
                <a:spcPts val="0"/>
              </a:spcBef>
              <a:spcAft>
                <a:spcPts val="0"/>
              </a:spcAft>
              <a:buSzPts val="1100"/>
              <a:buNone/>
            </a:pPr>
            <a:r>
              <a:rPr lang="en-GB" sz="1000"/>
              <a:t>1 respuesta</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46"/>
              </a:rPr>
              <a:t>27 mar.</a:t>
            </a:r>
            <a:r>
              <a:rPr lang="en-GB" sz="900"/>
              <a:t> | </a:t>
            </a:r>
            <a:r>
              <a:rPr lang="en-GB" sz="900">
                <a:solidFill>
                  <a:schemeClr val="hlink"/>
                </a:solidFill>
                <a:uFill>
                  <a:noFill/>
                </a:uFill>
                <a:hlinkClick r:id="rId147"/>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48"/>
              </a:rPr>
              <a:t>Profesora - Andrea Noemí Inostroza</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149"/>
              </a:rPr>
              <a:t>https://drive.google.com/drive/u/0/folders/1vcZ-NGkKOy9KJEK3uTPFP9Il7ykNcf0D</a:t>
            </a:r>
            <a:endParaRPr sz="1150">
              <a:solidFill>
                <a:schemeClr val="hlink"/>
              </a:solidFill>
            </a:endParaRPr>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50"/>
              </a:rPr>
              <a:t>20 mar.</a:t>
            </a:r>
            <a:r>
              <a:rPr lang="en-GB" sz="900"/>
              <a:t> | </a:t>
            </a:r>
            <a:r>
              <a:rPr lang="en-GB" sz="900">
                <a:solidFill>
                  <a:schemeClr val="hlink"/>
                </a:solidFill>
                <a:uFill>
                  <a:noFill/>
                </a:uFill>
                <a:hlinkClick r:id="rId151"/>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52"/>
              </a:rPr>
              <a:t>Profesora - Andrea Noemí Inostroza</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153"/>
              </a:rPr>
              <a:t>https://drive.google.com/drive/u/0/folders/1W1rwl0cvxF1h3430mbBH3pMaK_YXOOXU</a:t>
            </a:r>
            <a:endParaRPr sz="1150">
              <a:solidFill>
                <a:schemeClr val="hlink"/>
              </a:solidFill>
            </a:endParaRPr>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54"/>
              </a:rPr>
              <a:t>20 mar.</a:t>
            </a:r>
            <a:r>
              <a:rPr lang="en-GB" sz="900"/>
              <a:t> | </a:t>
            </a:r>
            <a:r>
              <a:rPr lang="en-GB" sz="900">
                <a:solidFill>
                  <a:schemeClr val="hlink"/>
                </a:solidFill>
                <a:uFill>
                  <a:noFill/>
                </a:uFill>
                <a:hlinkClick r:id="rId155"/>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56"/>
              </a:rPr>
              <a:t>[Tutor] Lautaro Montaña</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Print paso a paso de como encontrar las chinchetas:</a:t>
            </a:r>
            <a:r>
              <a:rPr lang="en-GB" sz="1000"/>
              <a:t> (editado) </a:t>
            </a:r>
            <a:endParaRPr sz="1000"/>
          </a:p>
          <a:p>
            <a:pPr indent="-228600" lvl="0" marL="609600" marR="266700" rtl="0" algn="l">
              <a:lnSpc>
                <a:spcPct val="146668"/>
              </a:lnSpc>
              <a:spcBef>
                <a:spcPts val="0"/>
              </a:spcBef>
              <a:spcAft>
                <a:spcPts val="0"/>
              </a:spcAft>
              <a:buSzPts val="1100"/>
              <a:buNone/>
            </a:pPr>
            <a:r>
              <a:rPr lang="en-GB" sz="1000"/>
              <a:t>3 archivos</a:t>
            </a:r>
            <a:r>
              <a:rPr lang="en-GB" sz="1150"/>
              <a:t> </a:t>
            </a:r>
            <a:endParaRPr sz="1150"/>
          </a:p>
          <a:p>
            <a:pPr indent="-228600" lvl="0" marL="609600" marR="266700" rtl="0" algn="l">
              <a:lnSpc>
                <a:spcPct val="146668"/>
              </a:lnSpc>
              <a:spcBef>
                <a:spcPts val="0"/>
              </a:spcBef>
              <a:spcAft>
                <a:spcPts val="0"/>
              </a:spcAft>
              <a:buSzPts val="1100"/>
              <a:buNone/>
            </a:pPr>
            <a:r>
              <a:rPr lang="en-GB" sz="1000"/>
              <a:t>1 reacción</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57"/>
              </a:rPr>
              <a:t>20 mar.</a:t>
            </a:r>
            <a:r>
              <a:rPr lang="en-GB" sz="900"/>
              <a:t> | </a:t>
            </a:r>
            <a:r>
              <a:rPr lang="en-GB" sz="900">
                <a:solidFill>
                  <a:schemeClr val="hlink"/>
                </a:solidFill>
                <a:uFill>
                  <a:noFill/>
                </a:uFill>
                <a:hlinkClick r:id="rId158"/>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59"/>
              </a:rPr>
              <a:t>Profesora - Andrea Noemí Inostroza</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000"/>
              <a:t>ejercicio entregable.png</a:t>
            </a:r>
            <a:r>
              <a:rPr lang="en-GB" sz="1150"/>
              <a:t> </a:t>
            </a:r>
            <a:endParaRPr sz="1150"/>
          </a:p>
          <a:p>
            <a:pPr indent="-228600" lvl="0" marL="609600" marR="266700" rtl="0" algn="l">
              <a:lnSpc>
                <a:spcPct val="146668"/>
              </a:lnSpc>
              <a:spcBef>
                <a:spcPts val="0"/>
              </a:spcBef>
              <a:spcAft>
                <a:spcPts val="0"/>
              </a:spcAft>
              <a:buSzPts val="1100"/>
              <a:buNone/>
            </a:pPr>
            <a:r>
              <a:rPr lang="en-GB" sz="1000"/>
              <a:t>3 reacciones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60"/>
              </a:rPr>
              <a:t>20 mar.</a:t>
            </a:r>
            <a:r>
              <a:rPr lang="en-GB" sz="900"/>
              <a:t> | </a:t>
            </a:r>
            <a:r>
              <a:rPr lang="en-GB" sz="900">
                <a:solidFill>
                  <a:schemeClr val="hlink"/>
                </a:solidFill>
                <a:uFill>
                  <a:noFill/>
                </a:uFill>
                <a:hlinkClick r:id="rId161"/>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62"/>
              </a:rPr>
              <a:t>[TUTOR] Esteban Mavarez</a:t>
            </a:r>
            <a:endParaRPr b="1" sz="1150">
              <a:solidFill>
                <a:schemeClr val="hlink"/>
              </a:solidFill>
            </a:endParaRPr>
          </a:p>
          <a:p>
            <a:pPr indent="-228600" lvl="0" marL="609600" marR="266700" rtl="0" algn="l">
              <a:lnSpc>
                <a:spcPct val="146668"/>
              </a:lnSpc>
              <a:spcBef>
                <a:spcPts val="0"/>
              </a:spcBef>
              <a:spcAft>
                <a:spcPts val="0"/>
              </a:spcAft>
              <a:buSzPts val="1100"/>
              <a:buNone/>
            </a:pPr>
            <a:r>
              <a:rPr lang="en-GB" sz="1150"/>
              <a:t>Beautify</a:t>
            </a:r>
            <a:endParaRPr sz="1150"/>
          </a:p>
          <a:p>
            <a:pPr indent="-228600" lvl="0" marL="609600" marR="266700" rtl="0" algn="l">
              <a:lnSpc>
                <a:spcPct val="146668"/>
              </a:lnSpc>
              <a:spcBef>
                <a:spcPts val="0"/>
              </a:spcBef>
              <a:spcAft>
                <a:spcPts val="0"/>
              </a:spcAft>
              <a:buSzPts val="1100"/>
              <a:buNone/>
            </a:pPr>
            <a:r>
              <a:rPr lang="en-GB" sz="1150"/>
              <a:t>Auto Close Tag</a:t>
            </a:r>
            <a:endParaRPr sz="1150"/>
          </a:p>
          <a:p>
            <a:pPr indent="-228600" lvl="0" marL="609600" marR="266700" rtl="0" algn="l">
              <a:lnSpc>
                <a:spcPct val="146668"/>
              </a:lnSpc>
              <a:spcBef>
                <a:spcPts val="0"/>
              </a:spcBef>
              <a:spcAft>
                <a:spcPts val="0"/>
              </a:spcAft>
              <a:buSzPts val="1100"/>
              <a:buNone/>
            </a:pPr>
            <a:r>
              <a:rPr lang="en-GB" sz="1150"/>
              <a:t>Bootstrap 4, Font awesome 4, Font Awesome 5 Free &amp; Pro snippets</a:t>
            </a:r>
            <a:endParaRPr sz="1150"/>
          </a:p>
          <a:p>
            <a:pPr indent="-228600" lvl="0" marL="609600" marR="266700" rtl="0" algn="l">
              <a:lnSpc>
                <a:spcPct val="146668"/>
              </a:lnSpc>
              <a:spcBef>
                <a:spcPts val="0"/>
              </a:spcBef>
              <a:spcAft>
                <a:spcPts val="0"/>
              </a:spcAft>
              <a:buSzPts val="1100"/>
              <a:buNone/>
            </a:pPr>
            <a:r>
              <a:rPr lang="en-GB" sz="1150"/>
              <a:t>Bracket Pair Colorizer</a:t>
            </a:r>
            <a:br>
              <a:rPr lang="en-GB" sz="1150"/>
            </a:br>
            <a:r>
              <a:rPr lang="en-GB" sz="1150"/>
              <a:t>HTML CSS Support</a:t>
            </a:r>
            <a:br>
              <a:rPr lang="en-GB" sz="1150"/>
            </a:br>
            <a:r>
              <a:rPr lang="en-GB" sz="1150"/>
              <a:t>HTML Snippets</a:t>
            </a:r>
            <a:br>
              <a:rPr lang="en-GB" sz="1150"/>
            </a:br>
            <a:r>
              <a:rPr lang="en-GB" sz="1150"/>
              <a:t>Live Server</a:t>
            </a:r>
            <a:br>
              <a:rPr lang="en-GB" sz="1150"/>
            </a:br>
            <a:r>
              <a:rPr lang="en-GB" sz="1150"/>
              <a:t>npm</a:t>
            </a:r>
            <a:br>
              <a:rPr lang="en-GB" sz="1150"/>
            </a:br>
            <a:r>
              <a:rPr lang="en-GB" sz="1150"/>
              <a:t>npm Intellisense</a:t>
            </a:r>
            <a:br>
              <a:rPr lang="en-GB" sz="1150"/>
            </a:br>
            <a:r>
              <a:rPr lang="en-GB" sz="1150"/>
              <a:t>Search node_modules</a:t>
            </a:r>
            <a:br>
              <a:rPr lang="en-GB" sz="1150"/>
            </a:br>
            <a:r>
              <a:rPr lang="en-GB" sz="1150"/>
              <a:t>Prettier - Code formatter</a:t>
            </a:r>
            <a:endParaRPr sz="1150"/>
          </a:p>
          <a:p>
            <a:pPr indent="-228600" lvl="0" marL="609600" marR="266700" rtl="0" algn="l">
              <a:lnSpc>
                <a:spcPct val="146668"/>
              </a:lnSpc>
              <a:spcBef>
                <a:spcPts val="0"/>
              </a:spcBef>
              <a:spcAft>
                <a:spcPts val="0"/>
              </a:spcAft>
              <a:buSzPts val="1100"/>
              <a:buNone/>
            </a:pPr>
            <a:r>
              <a:rPr lang="en-GB" sz="1000"/>
              <a:t>17 reacciones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63"/>
              </a:rPr>
              <a:t>20 mar.</a:t>
            </a:r>
            <a:r>
              <a:rPr lang="en-GB" sz="900"/>
              <a:t> | </a:t>
            </a:r>
            <a:r>
              <a:rPr lang="en-GB" sz="900">
                <a:solidFill>
                  <a:schemeClr val="hlink"/>
                </a:solidFill>
                <a:uFill>
                  <a:noFill/>
                </a:uFill>
                <a:hlinkClick r:id="rId164"/>
              </a:rPr>
              <a:t>Ver el mensaje</a:t>
            </a:r>
            <a:endParaRPr sz="900">
              <a:solidFill>
                <a:schemeClr val="hlink"/>
              </a:solidFill>
            </a:endParaRPr>
          </a:p>
          <a:p>
            <a:pPr indent="-228600" lvl="0" marL="609600" marR="457200" rtl="0" algn="l">
              <a:lnSpc>
                <a:spcPct val="146668"/>
              </a:lnSpc>
              <a:spcBef>
                <a:spcPts val="0"/>
              </a:spcBef>
              <a:spcAft>
                <a:spcPts val="0"/>
              </a:spcAft>
              <a:buSzPts val="1100"/>
              <a:buNone/>
            </a:pPr>
            <a:r>
              <a:rPr lang="en-GB" sz="1150"/>
              <a:t> </a:t>
            </a:r>
            <a:r>
              <a:rPr b="1" lang="en-GB" sz="1150">
                <a:solidFill>
                  <a:schemeClr val="hlink"/>
                </a:solidFill>
                <a:uFill>
                  <a:noFill/>
                </a:uFill>
                <a:hlinkClick r:id="rId165"/>
              </a:rPr>
              <a:t>[Tutora] Agustina Pochettino</a:t>
            </a:r>
            <a:endParaRPr b="1" sz="1150">
              <a:solidFill>
                <a:schemeClr val="hlink"/>
              </a:solidFill>
            </a:endParaRPr>
          </a:p>
          <a:p>
            <a:pPr indent="-228600" lvl="0" marL="609600" marR="266700" rtl="0" algn="l">
              <a:lnSpc>
                <a:spcPct val="146668"/>
              </a:lnSpc>
              <a:spcBef>
                <a:spcPts val="0"/>
              </a:spcBef>
              <a:spcAft>
                <a:spcPts val="0"/>
              </a:spcAft>
              <a:buSzPts val="1100"/>
              <a:buNone/>
            </a:pPr>
            <a:r>
              <a:rPr b="1" lang="en-GB" sz="1150"/>
              <a:t>@canal</a:t>
            </a:r>
            <a:r>
              <a:rPr lang="en-GB" sz="1150"/>
              <a:t> Gente, les dejo links importantes: </a:t>
            </a:r>
            <a:endParaRPr sz="1150"/>
          </a:p>
          <a:p>
            <a:pPr indent="-228600" lvl="0" marL="609600" marR="266700" rtl="0" algn="l">
              <a:lnSpc>
                <a:spcPct val="146668"/>
              </a:lnSpc>
              <a:spcBef>
                <a:spcPts val="0"/>
              </a:spcBef>
              <a:spcAft>
                <a:spcPts val="0"/>
              </a:spcAft>
              <a:buSzPts val="1100"/>
              <a:buNone/>
            </a:pPr>
            <a:r>
              <a:rPr lang="en-GB" sz="1150"/>
              <a:t>Drive de la camada: </a:t>
            </a:r>
            <a:r>
              <a:rPr lang="en-GB" sz="1150">
                <a:solidFill>
                  <a:schemeClr val="hlink"/>
                </a:solidFill>
                <a:uFill>
                  <a:noFill/>
                </a:uFill>
                <a:hlinkClick r:id="rId166"/>
              </a:rPr>
              <a:t>https://drive.google.com/drive/u/0/folders/12BNaHOT9K28YtVYAMosgDKLFgEosvOk8</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150"/>
              <a:t>Rúbricas de evaluación: </a:t>
            </a:r>
            <a:r>
              <a:rPr lang="en-GB" sz="1150">
                <a:solidFill>
                  <a:schemeClr val="hlink"/>
                </a:solidFill>
                <a:uFill>
                  <a:noFill/>
                </a:uFill>
                <a:hlinkClick r:id="rId167"/>
              </a:rPr>
              <a:t>https://drive.google.com/drive/u/0/folders/10RsJFMftwsTi3TnXLz2QFRK-JRgZH1Ju</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150"/>
              <a:t>Videos introductorios:</a:t>
            </a:r>
            <a:endParaRPr sz="1150"/>
          </a:p>
          <a:p>
            <a:pPr indent="-228600" lvl="0" marL="609600" marR="266700" rtl="0" algn="l">
              <a:lnSpc>
                <a:spcPct val="146668"/>
              </a:lnSpc>
              <a:spcBef>
                <a:spcPts val="0"/>
              </a:spcBef>
              <a:spcAft>
                <a:spcPts val="0"/>
              </a:spcAft>
              <a:buSzPts val="1100"/>
              <a:buNone/>
            </a:pPr>
            <a:r>
              <a:rPr lang="en-GB" sz="1150">
                <a:solidFill>
                  <a:schemeClr val="hlink"/>
                </a:solidFill>
                <a:uFill>
                  <a:noFill/>
                </a:uFill>
                <a:hlinkClick r:id="rId168"/>
              </a:rPr>
              <a:t>https://plataforma.coderhouse.com/video-tutoriales</a:t>
            </a:r>
            <a:endParaRPr sz="1150">
              <a:solidFill>
                <a:schemeClr val="hlink"/>
              </a:solidFill>
            </a:endParaRPr>
          </a:p>
          <a:p>
            <a:pPr indent="-228600" lvl="0" marL="609600" marR="266700" rtl="0" algn="l">
              <a:lnSpc>
                <a:spcPct val="146668"/>
              </a:lnSpc>
              <a:spcBef>
                <a:spcPts val="0"/>
              </a:spcBef>
              <a:spcAft>
                <a:spcPts val="0"/>
              </a:spcAft>
              <a:buSzPts val="1100"/>
              <a:buNone/>
            </a:pPr>
            <a:r>
              <a:rPr lang="en-GB" sz="1150"/>
              <a:t> recuerden poner en zoom el MISMO nombre que tienen en la plataforma de coderhouse</a:t>
            </a:r>
            <a:endParaRPr sz="1150"/>
          </a:p>
          <a:p>
            <a:pPr indent="-228600" lvl="0" marL="609600" marR="266700" rtl="0" algn="l">
              <a:lnSpc>
                <a:spcPct val="146668"/>
              </a:lnSpc>
              <a:spcBef>
                <a:spcPts val="0"/>
              </a:spcBef>
              <a:spcAft>
                <a:spcPts val="0"/>
              </a:spcAft>
              <a:buSzPts val="1100"/>
              <a:buNone/>
            </a:pPr>
            <a:r>
              <a:rPr lang="en-GB" sz="1000"/>
              <a:t>3 reacciones</a:t>
            </a:r>
            <a:endParaRPr sz="1000"/>
          </a:p>
          <a:p>
            <a:pPr indent="-228600" lvl="0" marL="609600" marR="152400" rtl="0" algn="l">
              <a:lnSpc>
                <a:spcPct val="115000"/>
              </a:lnSpc>
              <a:spcBef>
                <a:spcPts val="0"/>
              </a:spcBef>
              <a:spcAft>
                <a:spcPts val="0"/>
              </a:spcAft>
              <a:buSzPts val="1100"/>
              <a:buNone/>
            </a:pPr>
            <a:r>
              <a:rPr lang="en-GB" sz="900">
                <a:solidFill>
                  <a:schemeClr val="hlink"/>
                </a:solidFill>
                <a:uFill>
                  <a:noFill/>
                </a:uFill>
                <a:hlinkClick r:id="rId169"/>
              </a:rPr>
              <a:t>20 mar.</a:t>
            </a:r>
            <a:r>
              <a:rPr lang="en-GB" sz="900"/>
              <a:t> | </a:t>
            </a:r>
            <a:r>
              <a:rPr lang="en-GB" sz="900">
                <a:solidFill>
                  <a:schemeClr val="hlink"/>
                </a:solidFill>
                <a:uFill>
                  <a:noFill/>
                </a:uFill>
                <a:hlinkClick r:id="rId170"/>
              </a:rPr>
              <a:t>Ver el mensaje</a:t>
            </a:r>
            <a:endParaRPr sz="900">
              <a:solidFill>
                <a:schemeClr val="hlink"/>
              </a:solidFill>
            </a:endParaRPr>
          </a:p>
          <a:p>
            <a:pPr indent="0" lvl="0" marL="152400" marR="152400" rtl="0" algn="l">
              <a:lnSpc>
                <a:spcPct val="115000"/>
              </a:lnSpc>
              <a:spcBef>
                <a:spcPts val="600"/>
              </a:spcBef>
              <a:spcAft>
                <a:spcPts val="0"/>
              </a:spcAft>
              <a:buNone/>
            </a:pPr>
            <a:r>
              <a:rPr b="1" lang="en-GB" sz="1150"/>
              <a:t>Archivos</a:t>
            </a:r>
            <a:endParaRPr b="1" sz="1150"/>
          </a:p>
          <a:p>
            <a:pPr indent="0" lvl="0" marL="419100" marR="419100" rtl="0" algn="l">
              <a:lnSpc>
                <a:spcPct val="146668"/>
              </a:lnSpc>
              <a:spcBef>
                <a:spcPts val="300"/>
              </a:spcBef>
              <a:spcAft>
                <a:spcPts val="0"/>
              </a:spcAft>
              <a:buNone/>
            </a:pPr>
            <a:r>
              <a:rPr b="1" lang="en-GB" sz="1150"/>
              <a:t>GIT (Paso a paso).pdf</a:t>
            </a:r>
            <a:endParaRPr b="1" sz="1150"/>
          </a:p>
          <a:p>
            <a:pPr indent="0" lvl="0" marL="419100" marR="419100" rtl="0" algn="l">
              <a:lnSpc>
                <a:spcPct val="138463"/>
              </a:lnSpc>
              <a:spcBef>
                <a:spcPts val="0"/>
              </a:spcBef>
              <a:spcAft>
                <a:spcPts val="0"/>
              </a:spcAft>
              <a:buNone/>
            </a:pPr>
            <a:r>
              <a:rPr b="1" lang="en-GB" sz="1000"/>
              <a:t>[Tutor] Lautaro Montaña</a:t>
            </a:r>
            <a:r>
              <a:rPr lang="en-GB" sz="1000"/>
              <a:t>20 may. a la(s) 21:18</a:t>
            </a:r>
            <a:endParaRPr sz="1000"/>
          </a:p>
          <a:p>
            <a:pPr indent="0" lvl="0" marL="381000" marR="381000" rtl="0" algn="l">
              <a:lnSpc>
                <a:spcPct val="146668"/>
              </a:lnSpc>
              <a:spcBef>
                <a:spcPts val="0"/>
              </a:spcBef>
              <a:spcAft>
                <a:spcPts val="0"/>
              </a:spcAft>
              <a:buNone/>
            </a:pPr>
            <a:r>
              <a:t/>
            </a:r>
            <a:endParaRPr sz="115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3" name="Shape 943"/>
        <p:cNvGrpSpPr/>
        <p:nvPr/>
      </p:nvGrpSpPr>
      <p:grpSpPr>
        <a:xfrm>
          <a:off x="0" y="0"/>
          <a:ext cx="0" cy="0"/>
          <a:chOff x="0" y="0"/>
          <a:chExt cx="0" cy="0"/>
        </a:xfrm>
      </p:grpSpPr>
      <p:sp>
        <p:nvSpPr>
          <p:cNvPr id="944" name="Google Shape;944;p116"/>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945" name="Google Shape;945;p116"/>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